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sldIdLst>
    <p:sldId id="291" r:id="rId3"/>
    <p:sldId id="292" r:id="rId4"/>
    <p:sldId id="293" r:id="rId5"/>
    <p:sldId id="294" r:id="rId6"/>
    <p:sldId id="272" r:id="rId7"/>
    <p:sldId id="277" r:id="rId8"/>
    <p:sldId id="284" r:id="rId9"/>
    <p:sldId id="279" r:id="rId10"/>
    <p:sldId id="287" r:id="rId11"/>
    <p:sldId id="286" r:id="rId12"/>
    <p:sldId id="266" r:id="rId13"/>
    <p:sldId id="296" r:id="rId14"/>
    <p:sldId id="295" r:id="rId15"/>
    <p:sldId id="285" r:id="rId16"/>
    <p:sldId id="288" r:id="rId17"/>
    <p:sldId id="278" r:id="rId18"/>
    <p:sldId id="283" r:id="rId19"/>
    <p:sldId id="280" r:id="rId20"/>
    <p:sldId id="281" r:id="rId21"/>
    <p:sldId id="289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48" autoAdjust="0"/>
    <p:restoredTop sz="94660"/>
  </p:normalViewPr>
  <p:slideViewPr>
    <p:cSldViewPr snapToGrid="0">
      <p:cViewPr>
        <p:scale>
          <a:sx n="75" d="100"/>
          <a:sy n="75" d="100"/>
        </p:scale>
        <p:origin x="-2286" y="-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02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86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2CB28-DC61-461D-B3E1-6BB259B59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957F8C1-0022-4E78-A432-C9A70BAB4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E543614-1EC4-459E-B12C-C4505911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8F41A54-40DF-431A-9938-40A1AB59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BC868B6-C501-4512-92C0-8EF96EDF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52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94AB8D8-36F7-446F-A75D-71D1DD6C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515D57-DF54-4F8B-A913-884D4B6F7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5B91DCB-FE2C-4C4E-97AE-7AD1C7F8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F356CAD-8613-42EC-A8F4-0BBE4CB8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9FBA0E4-0B2A-4065-B56F-7C5B2D41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295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1EBF26-5F62-4327-B011-4C2885A7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D6FC8FD-399E-4DD5-96E5-ACCC55B5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4818B2F-7CE0-4B73-B494-986CAD51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4FDDBC8-918E-4086-8664-8FD24604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6F9833-FF6F-48C2-9BF4-C9FDB236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678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780B417-05B6-402F-8F41-74EBF80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B62660F-7CD1-4080-9ECC-7DFFF71EC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0C0252D-A22C-402F-BAA1-BE1816C0E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C10F67D-0FCA-44AC-844E-BC6F2F5F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77ACEDF-40EC-43EE-918A-441F424A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5278560-03C9-4899-893A-2AC92D48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39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B895C88-B069-4625-9263-B5E7C93E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D1CB5E1-9CEF-4D08-9120-7EA5B5B2C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E3B7BB1-6D70-4186-AF66-55F1C100B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D81CAB3-5B21-4952-B2C0-F69911C0B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30DF172-0220-4CE6-AD35-F75F00614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B3059E49-8DA4-43DD-82D7-A15C829E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32F4BDCD-03E8-4FCA-8A8B-C4959B0A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A002EEE-2D04-44CD-B20D-47BD174D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56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2E80FB-36F4-43CD-A34B-C6ED9DB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365CEB5-C3BE-4680-8F4E-287D2B49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A25FAC2-ABBE-4262-9967-B40BACA8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E253185-48D6-4CDD-8FDD-4ECB7CB0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58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C5DAD21-14CC-4D54-9B6C-FB8258DB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E6122F-49EE-49D7-8678-349B8297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97E291E-11D7-437E-A2CB-DB38C8B1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43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4065F2-43D7-4DFC-9C58-52FC05DA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674611-5924-4F13-AFDF-2748F221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2E9E283-2E6A-4474-A677-D4CA13F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B31E044-5810-47C9-B8D3-0C794A88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1301D02-AF36-4FA5-AD61-663CA051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E4D850A-7B11-4ACE-BDE1-8501F0D1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0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009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EE53AED-118A-4A5B-9C89-06F74683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D141668-267E-457A-AC2B-1B9C70266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0F69392-4B97-4D28-A6B3-79144EBDF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4FAAE0D-93DB-43C9-B235-6444F65B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CE0674B-0A1A-48AA-91B3-DB1B7D5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DFCAF3B-BBFC-4B74-8676-90EF676A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385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822031-DC35-4501-A5C1-D994308A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20BBB7B-2418-44CA-B972-631643826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29841C-B729-4258-ABC8-9FF0D3A8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EB05980-C47D-426F-BCDB-ABFB426E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A285A90-2CFC-49E8-BFFC-3F69D94D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6490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DD2471CA-6C9B-40D6-A1D9-B9CA3C099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50B8185-7237-4CFC-87DD-4E0AA4535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6E29B2C-2D31-46A4-B100-EB54EEE7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FE4E91F-0BDF-4A02-AB6E-3830E386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E4B7EB4-2842-47A1-887B-FA100C1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7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59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06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7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29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2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2E02-C7D4-4280-BB30-0B8CABF95ABB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E3AC5-2174-4A57-A228-638232A54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777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5A5D649C-A070-4E46-BE7B-75B5024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1D6096D-BB50-4D20-A272-388ECE5D2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614F828-3AFC-4E4D-8E5C-95BDAC462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A8E8D-7D09-48CD-AA86-1F242098C37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739FBF9-2A8B-4123-AD39-B8D73AF1F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E55DEE-5E73-4532-B322-761452688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C436D-64B0-4DA8-A75D-3C919451331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vimeo.com/19670696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www.pinterest.co.kr/pin/862087553651673993/?nic=1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nterest.co.kr/pin/862087553652100316/?nic=1" TargetMode="External"/><Relationship Id="rId5" Type="http://schemas.openxmlformats.org/officeDocument/2006/relationships/hyperlink" Target="https://www.pinterest.co.kr/pin/518125132130665560/?nic=1" TargetMode="External"/><Relationship Id="rId4" Type="http://schemas.openxmlformats.org/officeDocument/2006/relationships/hyperlink" Target="https://www.pinterest.co.kr/pin/704813410415560243/?nic=1" TargetMode="External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hyperlink" Target="https://www.youtube.com/watch?v=dtHgyxcKkcQ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youtube.com/watch?v=IzpmRkjFLLE&amp;list=PL-QpqdtSsD2gKk79KD0oiRtqaU1Lcw_tm&amp;index=1" TargetMode="Externa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https://vimeo.com/19670696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10" Type="http://schemas.openxmlformats.org/officeDocument/2006/relationships/hyperlink" Target="https://www.pinterest.co.kr/pin/423760646189231404/?nic=1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Structure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97894" y="987767"/>
            <a:ext cx="1259441" cy="3883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idle</a:t>
            </a:r>
            <a:r>
              <a:rPr lang="ko-KR" altLang="en-US" sz="900" dirty="0">
                <a:solidFill>
                  <a:prstClr val="black"/>
                </a:solidFill>
              </a:rPr>
              <a:t> 화면</a:t>
            </a:r>
            <a:endParaRPr lang="en-US" altLang="ko-KR" sz="900" dirty="0">
              <a:solidFill>
                <a:prstClr val="black"/>
              </a:solidFill>
            </a:endParaRP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close)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9995" y="987767"/>
            <a:ext cx="1109897" cy="3883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Welcome</a:t>
            </a: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open)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2552" y="1054440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AI </a:t>
            </a:r>
            <a:r>
              <a:rPr lang="ko-KR" altLang="en-US" sz="900" dirty="0">
                <a:solidFill>
                  <a:prstClr val="black"/>
                </a:solidFill>
              </a:rPr>
              <a:t>입장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931318" y="987767"/>
            <a:ext cx="2184107" cy="38837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Menu preview</a:t>
            </a: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welcome, map, music, mode change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97895" y="2283740"/>
            <a:ext cx="1259441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V-touch </a:t>
            </a:r>
            <a:r>
              <a:rPr lang="ko-KR" altLang="en-US" sz="900" dirty="0">
                <a:solidFill>
                  <a:prstClr val="black"/>
                </a:solidFill>
              </a:rPr>
              <a:t>가이드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59996" y="2283740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목적지 제안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72552" y="1946783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일정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72552" y="2277953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일정 </a:t>
            </a:r>
            <a:r>
              <a:rPr lang="en-US" altLang="ko-KR" sz="900" dirty="0">
                <a:solidFill>
                  <a:prstClr val="black"/>
                </a:solidFill>
              </a:rPr>
              <a:t>B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72552" y="2609123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일정 </a:t>
            </a:r>
            <a:r>
              <a:rPr lang="en-US" altLang="ko-KR" sz="900" dirty="0">
                <a:solidFill>
                  <a:prstClr val="black"/>
                </a:solidFill>
              </a:rPr>
              <a:t>C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31318" y="2211277"/>
            <a:ext cx="1256106" cy="38837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자동 주행 기본 화면</a:t>
            </a:r>
          </a:p>
          <a:p>
            <a:pPr algn="ctr"/>
            <a:r>
              <a:rPr lang="en-US" altLang="ko-KR" sz="900" dirty="0">
                <a:solidFill>
                  <a:srgbClr val="FF0000"/>
                </a:solidFill>
              </a:rPr>
              <a:t>map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7895" y="3513041"/>
            <a:ext cx="1259441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변경 가이드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59996" y="3513040"/>
            <a:ext cx="110989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음악 선택 메뉴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372552" y="3181870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음악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2552" y="3513040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</a:t>
            </a:r>
            <a:r>
              <a:rPr lang="en-US" altLang="ko-KR" sz="900" dirty="0">
                <a:solidFill>
                  <a:prstClr val="black"/>
                </a:solidFill>
              </a:rPr>
              <a:t>B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2552" y="3844210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</a:t>
            </a:r>
            <a:r>
              <a:rPr lang="en-US" altLang="ko-KR" sz="900" dirty="0">
                <a:solidFill>
                  <a:prstClr val="black"/>
                </a:solidFill>
              </a:rPr>
              <a:t>C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97895" y="4742342"/>
            <a:ext cx="1259441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수동 주행 변경 제안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959996" y="4742342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주행 모드 변경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372552" y="4742342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Eye tracking </a:t>
            </a:r>
            <a:r>
              <a:rPr lang="ko-KR" altLang="en-US" sz="900" dirty="0">
                <a:solidFill>
                  <a:prstClr val="black"/>
                </a:solidFill>
              </a:rPr>
              <a:t>가이드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931318" y="4742342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수동 주행 기본 화면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397894" y="5971644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차량 추돌 경고 노출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56660" y="5972182"/>
            <a:ext cx="1256105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목적지 도착 알림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796305" y="5901083"/>
            <a:ext cx="1256106" cy="388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idle</a:t>
            </a:r>
            <a:r>
              <a:rPr lang="ko-KR" altLang="en-US" sz="900" dirty="0">
                <a:solidFill>
                  <a:prstClr val="black"/>
                </a:solidFill>
              </a:rPr>
              <a:t> 화면 전환 </a:t>
            </a:r>
            <a:endParaRPr lang="en-US" altLang="ko-KR" sz="900" dirty="0">
              <a:solidFill>
                <a:prstClr val="black"/>
              </a:solidFill>
            </a:endParaRP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close)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1534" y="1054440"/>
            <a:ext cx="971907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글로벌 메뉴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515426" y="5972182"/>
            <a:ext cx="921208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하차 가이드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39293" y="5972182"/>
            <a:ext cx="75435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AI </a:t>
            </a:r>
            <a:r>
              <a:rPr lang="ko-KR" altLang="en-US" sz="900" dirty="0">
                <a:solidFill>
                  <a:prstClr val="black"/>
                </a:solidFill>
              </a:rPr>
              <a:t>퇴장</a:t>
            </a:r>
          </a:p>
        </p:txBody>
      </p:sp>
      <p:cxnSp>
        <p:nvCxnSpPr>
          <p:cNvPr id="7" name="직선 화살표 연결선 6"/>
          <p:cNvCxnSpPr>
            <a:stCxn id="11" idx="3"/>
            <a:endCxn id="12" idx="1"/>
          </p:cNvCxnSpPr>
          <p:nvPr/>
        </p:nvCxnSpPr>
        <p:spPr>
          <a:xfrm>
            <a:off x="3657335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069892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628658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5" idx="3"/>
            <a:endCxn id="16" idx="1"/>
          </p:cNvCxnSpPr>
          <p:nvPr/>
        </p:nvCxnSpPr>
        <p:spPr>
          <a:xfrm>
            <a:off x="3657336" y="24112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069891" y="365178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1" idx="3"/>
            <a:endCxn id="22" idx="1"/>
          </p:cNvCxnSpPr>
          <p:nvPr/>
        </p:nvCxnSpPr>
        <p:spPr>
          <a:xfrm flipV="1">
            <a:off x="3657336" y="3640553"/>
            <a:ext cx="30266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6" idx="3"/>
            <a:endCxn id="27" idx="1"/>
          </p:cNvCxnSpPr>
          <p:nvPr/>
        </p:nvCxnSpPr>
        <p:spPr>
          <a:xfrm>
            <a:off x="3657336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7" idx="3"/>
            <a:endCxn id="28" idx="1"/>
          </p:cNvCxnSpPr>
          <p:nvPr/>
        </p:nvCxnSpPr>
        <p:spPr>
          <a:xfrm>
            <a:off x="5069892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8" idx="3"/>
            <a:endCxn id="29" idx="1"/>
          </p:cNvCxnSpPr>
          <p:nvPr/>
        </p:nvCxnSpPr>
        <p:spPr>
          <a:xfrm>
            <a:off x="6628658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1" idx="3"/>
            <a:endCxn id="32" idx="1"/>
          </p:cNvCxnSpPr>
          <p:nvPr/>
        </p:nvCxnSpPr>
        <p:spPr>
          <a:xfrm>
            <a:off x="3654000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212765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436633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7493646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대괄호 68"/>
          <p:cNvSpPr/>
          <p:nvPr/>
        </p:nvSpPr>
        <p:spPr>
          <a:xfrm>
            <a:off x="5216102" y="3314826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628658" y="24112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왼쪽 대괄호 78"/>
          <p:cNvSpPr/>
          <p:nvPr/>
        </p:nvSpPr>
        <p:spPr>
          <a:xfrm flipH="1">
            <a:off x="6624593" y="2074296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 79"/>
          <p:cNvSpPr/>
          <p:nvPr/>
        </p:nvSpPr>
        <p:spPr>
          <a:xfrm>
            <a:off x="3028346" y="3638550"/>
            <a:ext cx="4524375" cy="1104900"/>
          </a:xfrm>
          <a:custGeom>
            <a:avLst/>
            <a:gdLst>
              <a:gd name="connsiteX0" fmla="*/ 3600450 w 3886200"/>
              <a:gd name="connsiteY0" fmla="*/ 0 h 1104900"/>
              <a:gd name="connsiteX1" fmla="*/ 3886200 w 3886200"/>
              <a:gd name="connsiteY1" fmla="*/ 0 h 1104900"/>
              <a:gd name="connsiteX2" fmla="*/ 3886200 w 3886200"/>
              <a:gd name="connsiteY2" fmla="*/ 790575 h 1104900"/>
              <a:gd name="connsiteX3" fmla="*/ 0 w 3886200"/>
              <a:gd name="connsiteY3" fmla="*/ 790575 h 1104900"/>
              <a:gd name="connsiteX4" fmla="*/ 0 w 3886200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104900">
                <a:moveTo>
                  <a:pt x="3600450" y="0"/>
                </a:moveTo>
                <a:lnTo>
                  <a:pt x="3886200" y="0"/>
                </a:lnTo>
                <a:lnTo>
                  <a:pt x="3886200" y="790575"/>
                </a:lnTo>
                <a:lnTo>
                  <a:pt x="0" y="790575"/>
                </a:lnTo>
                <a:lnTo>
                  <a:pt x="0" y="11049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 80"/>
          <p:cNvSpPr/>
          <p:nvPr/>
        </p:nvSpPr>
        <p:spPr>
          <a:xfrm>
            <a:off x="3028347" y="1371600"/>
            <a:ext cx="4991703" cy="914400"/>
          </a:xfrm>
          <a:custGeom>
            <a:avLst/>
            <a:gdLst>
              <a:gd name="connsiteX0" fmla="*/ 5057775 w 5057775"/>
              <a:gd name="connsiteY0" fmla="*/ 0 h 914400"/>
              <a:gd name="connsiteX1" fmla="*/ 5057775 w 5057775"/>
              <a:gd name="connsiteY1" fmla="*/ 276225 h 914400"/>
              <a:gd name="connsiteX2" fmla="*/ 0 w 5057775"/>
              <a:gd name="connsiteY2" fmla="*/ 276225 h 914400"/>
              <a:gd name="connsiteX3" fmla="*/ 0 w 505777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75" h="914400">
                <a:moveTo>
                  <a:pt x="5057775" y="0"/>
                </a:moveTo>
                <a:lnTo>
                  <a:pt x="5057775" y="276225"/>
                </a:lnTo>
                <a:lnTo>
                  <a:pt x="0" y="27622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5069891" y="2413978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/>
          <p:cNvSpPr/>
          <p:nvPr/>
        </p:nvSpPr>
        <p:spPr>
          <a:xfrm>
            <a:off x="5216102" y="2077021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왼쪽 대괄호 83"/>
          <p:cNvSpPr/>
          <p:nvPr/>
        </p:nvSpPr>
        <p:spPr>
          <a:xfrm flipH="1">
            <a:off x="6624593" y="3303142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256943" y="1181953"/>
            <a:ext cx="1140951" cy="3687901"/>
            <a:chOff x="1895209" y="1181953"/>
            <a:chExt cx="302660" cy="3687901"/>
          </a:xfrm>
        </p:grpSpPr>
        <p:cxnSp>
          <p:nvCxnSpPr>
            <p:cNvPr id="87" name="직선 화살표 연결선 86"/>
            <p:cNvCxnSpPr/>
            <p:nvPr/>
          </p:nvCxnSpPr>
          <p:spPr>
            <a:xfrm>
              <a:off x="1895209" y="1181953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1895209" y="2413978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1895209" y="3648889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>
              <a:off x="1895209" y="4869854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자유형 90"/>
          <p:cNvSpPr/>
          <p:nvPr/>
        </p:nvSpPr>
        <p:spPr>
          <a:xfrm>
            <a:off x="1117501" y="1181953"/>
            <a:ext cx="139442" cy="3685322"/>
          </a:xfrm>
          <a:custGeom>
            <a:avLst/>
            <a:gdLst>
              <a:gd name="connsiteX0" fmla="*/ 133350 w 133350"/>
              <a:gd name="connsiteY0" fmla="*/ 3676650 h 3676650"/>
              <a:gd name="connsiteX1" fmla="*/ 133350 w 133350"/>
              <a:gd name="connsiteY1" fmla="*/ 0 h 3676650"/>
              <a:gd name="connsiteX2" fmla="*/ 0 w 133350"/>
              <a:gd name="connsiteY2" fmla="*/ 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676650">
                <a:moveTo>
                  <a:pt x="133350" y="3676650"/>
                </a:move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2" name="자유형 91"/>
          <p:cNvSpPr/>
          <p:nvPr/>
        </p:nvSpPr>
        <p:spPr>
          <a:xfrm>
            <a:off x="3028347" y="2609850"/>
            <a:ext cx="4524375" cy="914400"/>
          </a:xfrm>
          <a:custGeom>
            <a:avLst/>
            <a:gdLst>
              <a:gd name="connsiteX0" fmla="*/ 4514850 w 4514850"/>
              <a:gd name="connsiteY0" fmla="*/ 0 h 914400"/>
              <a:gd name="connsiteX1" fmla="*/ 4514850 w 4514850"/>
              <a:gd name="connsiteY1" fmla="*/ 409575 h 914400"/>
              <a:gd name="connsiteX2" fmla="*/ 0 w 4514850"/>
              <a:gd name="connsiteY2" fmla="*/ 409575 h 914400"/>
              <a:gd name="connsiteX3" fmla="*/ 0 w 451485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914400">
                <a:moveTo>
                  <a:pt x="4514850" y="0"/>
                </a:moveTo>
                <a:lnTo>
                  <a:pt x="4514850" y="409575"/>
                </a:lnTo>
                <a:lnTo>
                  <a:pt x="0" y="40957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10025" y="4782515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mode change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410025" y="3561243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music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10025" y="2321045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map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410025" y="1101734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welcome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397894" y="828738"/>
            <a:ext cx="561646" cy="158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entrance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709512" y="5746710"/>
            <a:ext cx="342899" cy="154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exit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931318" y="3514678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사운드 컨트롤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6628658" y="365178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D2118BD-1944-4B75-B6B1-1581B3A88215}"/>
              </a:ext>
            </a:extLst>
          </p:cNvPr>
          <p:cNvSpPr/>
          <p:nvPr/>
        </p:nvSpPr>
        <p:spPr>
          <a:xfrm>
            <a:off x="6932000" y="2049273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sc_automatic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5420CBFB-EF21-4293-9925-E589832B8A32}"/>
              </a:ext>
            </a:extLst>
          </p:cNvPr>
          <p:cNvSpPr/>
          <p:nvPr/>
        </p:nvSpPr>
        <p:spPr>
          <a:xfrm>
            <a:off x="6932000" y="3343448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sc_s_con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7E3A9537-040D-46FC-8A4D-F03D43E12A74}"/>
              </a:ext>
            </a:extLst>
          </p:cNvPr>
          <p:cNvSpPr/>
          <p:nvPr/>
        </p:nvSpPr>
        <p:spPr>
          <a:xfrm>
            <a:off x="3964059" y="3343448"/>
            <a:ext cx="1105833" cy="1729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sc_m_sel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DB446A2E-BBB4-485E-8A4C-B3A9B6A2416D}"/>
              </a:ext>
            </a:extLst>
          </p:cNvPr>
          <p:cNvSpPr/>
          <p:nvPr/>
        </p:nvSpPr>
        <p:spPr>
          <a:xfrm>
            <a:off x="6932000" y="4570507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sc_manual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DF94C65F-0E6A-4343-A08B-1D9D926C9461}"/>
              </a:ext>
            </a:extLst>
          </p:cNvPr>
          <p:cNvSpPr/>
          <p:nvPr/>
        </p:nvSpPr>
        <p:spPr>
          <a:xfrm>
            <a:off x="2398576" y="5808807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sc_manual_alert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="" xmlns:a16="http://schemas.microsoft.com/office/drawing/2014/main" id="{9FA15A87-0DB2-4DF8-8FE6-8FE6E9B182F7}"/>
              </a:ext>
            </a:extLst>
          </p:cNvPr>
          <p:cNvSpPr/>
          <p:nvPr/>
        </p:nvSpPr>
        <p:spPr>
          <a:xfrm>
            <a:off x="3019425" y="5003086"/>
            <a:ext cx="4533900" cy="781050"/>
          </a:xfrm>
          <a:custGeom>
            <a:avLst/>
            <a:gdLst>
              <a:gd name="connsiteX0" fmla="*/ 4533900 w 4533900"/>
              <a:gd name="connsiteY0" fmla="*/ 0 h 781050"/>
              <a:gd name="connsiteX1" fmla="*/ 4533900 w 4533900"/>
              <a:gd name="connsiteY1" fmla="*/ 361950 h 781050"/>
              <a:gd name="connsiteX2" fmla="*/ 0 w 4533900"/>
              <a:gd name="connsiteY2" fmla="*/ 361950 h 781050"/>
              <a:gd name="connsiteX3" fmla="*/ 0 w 4533900"/>
              <a:gd name="connsiteY3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3900" h="781050">
                <a:moveTo>
                  <a:pt x="4533900" y="0"/>
                </a:moveTo>
                <a:lnTo>
                  <a:pt x="4533900" y="361950"/>
                </a:lnTo>
                <a:lnTo>
                  <a:pt x="0" y="361950"/>
                </a:lnTo>
                <a:lnTo>
                  <a:pt x="0" y="78105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2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_ACDC\GUI\1018\ACDC_191017\a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27386" y="88999"/>
            <a:ext cx="3241593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볼륨 컨트롤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멀티테스킹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멀티테스킹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AI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발화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AI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메뉴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볼륨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386" y="5191869"/>
            <a:ext cx="4992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/>
              <a:t>기존 </a:t>
            </a:r>
            <a:r>
              <a:rPr lang="ko-KR" altLang="en-US" sz="1600" dirty="0" err="1" smtClean="0"/>
              <a:t>컨텐츠</a:t>
            </a:r>
            <a:r>
              <a:rPr lang="ko-KR" altLang="en-US" sz="1600" dirty="0" smtClean="0"/>
              <a:t> 정보 그대로 유지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:  </a:t>
            </a:r>
            <a:r>
              <a:rPr lang="en-US" altLang="ko-KR" sz="1600" dirty="0" smtClean="0"/>
              <a:t>70% ?  </a:t>
            </a:r>
            <a:r>
              <a:rPr lang="ko-KR" altLang="en-US" sz="1600" dirty="0" smtClean="0"/>
              <a:t>축소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뒤로 밀림</a:t>
            </a:r>
            <a:endParaRPr lang="ko-KR" altLang="en-US" sz="1600" dirty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786743" y="2641600"/>
            <a:ext cx="1248228" cy="2550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48379" y="5743371"/>
            <a:ext cx="3695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볼륨 등장 동선</a:t>
            </a:r>
            <a:endParaRPr lang="en-US" altLang="ko-KR" sz="1600" dirty="0" smtClean="0"/>
          </a:p>
          <a:p>
            <a:r>
              <a:rPr lang="en-US" altLang="ko-KR" sz="1600" dirty="0" smtClean="0"/>
              <a:t>- BG</a:t>
            </a:r>
            <a:r>
              <a:rPr lang="ko-KR" altLang="en-US" sz="1600" dirty="0" smtClean="0"/>
              <a:t>영역 컬러 </a:t>
            </a:r>
            <a:r>
              <a:rPr lang="ko-KR" altLang="en-US" sz="1600" dirty="0" err="1" smtClean="0"/>
              <a:t>그라데이션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영역 </a:t>
            </a:r>
            <a:r>
              <a:rPr lang="ko-KR" altLang="en-US" sz="1600" dirty="0" err="1" smtClean="0"/>
              <a:t>구분감</a:t>
            </a:r>
            <a:endParaRPr lang="ko-KR" alt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096000" y="3766458"/>
            <a:ext cx="0" cy="100148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/>
          <p:cNvSpPr/>
          <p:nvPr/>
        </p:nvSpPr>
        <p:spPr>
          <a:xfrm>
            <a:off x="6096000" y="3585028"/>
            <a:ext cx="1374893" cy="2989943"/>
          </a:xfrm>
          <a:prstGeom prst="arc">
            <a:avLst/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/>
          <p:cNvSpPr/>
          <p:nvPr/>
        </p:nvSpPr>
        <p:spPr>
          <a:xfrm flipH="1">
            <a:off x="4597935" y="3577770"/>
            <a:ext cx="1371400" cy="2989943"/>
          </a:xfrm>
          <a:prstGeom prst="arc">
            <a:avLst/>
          </a:prstGeom>
          <a:ln w="28575">
            <a:solidFill>
              <a:srgbClr val="FFFF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U:\Project_ACDC\GUI\1018\ACDC_191017\a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4" t="34000" r="37024" b="6143"/>
          <a:stretch/>
        </p:blipFill>
        <p:spPr bwMode="auto">
          <a:xfrm>
            <a:off x="9027885" y="3632199"/>
            <a:ext cx="3164115" cy="304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05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육각형 63"/>
          <p:cNvSpPr/>
          <p:nvPr/>
        </p:nvSpPr>
        <p:spPr>
          <a:xfrm rot="5400000">
            <a:off x="457684" y="5357279"/>
            <a:ext cx="546122" cy="470795"/>
          </a:xfrm>
          <a:prstGeom prst="hexagon">
            <a:avLst>
              <a:gd name="adj" fmla="val 33093"/>
              <a:gd name="vf" fmla="val 11547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육각형 64"/>
          <p:cNvSpPr/>
          <p:nvPr/>
        </p:nvSpPr>
        <p:spPr>
          <a:xfrm rot="5400000">
            <a:off x="457684" y="6159437"/>
            <a:ext cx="546122" cy="470795"/>
          </a:xfrm>
          <a:prstGeom prst="hexagon">
            <a:avLst>
              <a:gd name="adj" fmla="val 33093"/>
              <a:gd name="vf" fmla="val 11547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/>
          <p:cNvSpPr/>
          <p:nvPr/>
        </p:nvSpPr>
        <p:spPr>
          <a:xfrm rot="5400000">
            <a:off x="457684" y="4524223"/>
            <a:ext cx="546122" cy="470795"/>
          </a:xfrm>
          <a:prstGeom prst="hexagon">
            <a:avLst>
              <a:gd name="adj" fmla="val 33093"/>
              <a:gd name="vf" fmla="val 11547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2"/>
          </p:cNvPr>
          <p:cNvSpPr/>
          <p:nvPr/>
        </p:nvSpPr>
        <p:spPr>
          <a:xfrm>
            <a:off x="2258907" y="1697193"/>
            <a:ext cx="21250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https://vimeo.com/196706967</a:t>
            </a:r>
            <a:endParaRPr lang="ko-KR" altLang="en-US" sz="1200" dirty="0"/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2258907" y="1951890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0:07~0:12</a:t>
            </a:r>
            <a:endParaRPr lang="ko-KR" altLang="en-US" sz="1200" dirty="0"/>
          </a:p>
        </p:txBody>
      </p:sp>
      <p:sp>
        <p:nvSpPr>
          <p:cNvPr id="5" name="직사각형 4">
            <a:hlinkClick r:id="rId2"/>
          </p:cNvPr>
          <p:cNvSpPr/>
          <p:nvPr/>
        </p:nvSpPr>
        <p:spPr>
          <a:xfrm>
            <a:off x="7195504" y="1257106"/>
            <a:ext cx="3686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Text </a:t>
            </a:r>
            <a:r>
              <a:rPr lang="ko-KR" altLang="en-US" sz="1200" dirty="0" smtClean="0"/>
              <a:t>모션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ai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발화 시 </a:t>
            </a:r>
            <a:r>
              <a:rPr lang="en-US" altLang="ko-KR" sz="1200" dirty="0" smtClean="0"/>
              <a:t>TEXT) _ </a:t>
            </a:r>
            <a:r>
              <a:rPr lang="ko-KR" altLang="en-US" sz="1200" dirty="0" err="1" smtClean="0"/>
              <a:t>큐브</a:t>
            </a:r>
            <a:r>
              <a:rPr lang="ko-KR" altLang="en-US" sz="1200" dirty="0" smtClean="0"/>
              <a:t> 이용한 돋보기 효과</a:t>
            </a:r>
            <a:endParaRPr lang="en-US" altLang="ko-KR" sz="12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23221" y="2052109"/>
            <a:ext cx="340337" cy="34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547384">
            <a:off x="1123221" y="3197570"/>
            <a:ext cx="340337" cy="34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293389" y="2605670"/>
            <a:ext cx="0" cy="282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293389" y="3851592"/>
            <a:ext cx="0" cy="282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으로 구부러진 화살표 19"/>
          <p:cNvSpPr/>
          <p:nvPr/>
        </p:nvSpPr>
        <p:spPr>
          <a:xfrm>
            <a:off x="1570008" y="3055563"/>
            <a:ext cx="375549" cy="6243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왼쪽으로 구부러진 화살표 20"/>
          <p:cNvSpPr/>
          <p:nvPr/>
        </p:nvSpPr>
        <p:spPr>
          <a:xfrm rot="10800000">
            <a:off x="690586" y="3020387"/>
            <a:ext cx="375549" cy="6243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hlinkClick r:id="rId2"/>
          </p:cNvPr>
          <p:cNvSpPr/>
          <p:nvPr/>
        </p:nvSpPr>
        <p:spPr>
          <a:xfrm>
            <a:off x="514971" y="1615434"/>
            <a:ext cx="1556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큐브</a:t>
            </a:r>
            <a:r>
              <a:rPr lang="ko-KR" altLang="en-US" sz="1200" dirty="0" smtClean="0"/>
              <a:t> 메뉴 생성 구조</a:t>
            </a:r>
            <a:endParaRPr lang="ko-KR" altLang="en-US" sz="1200" dirty="0"/>
          </a:p>
        </p:txBody>
      </p:sp>
      <p:sp>
        <p:nvSpPr>
          <p:cNvPr id="25" name="직사각형 24">
            <a:hlinkClick r:id="rId2"/>
          </p:cNvPr>
          <p:cNvSpPr/>
          <p:nvPr/>
        </p:nvSpPr>
        <p:spPr>
          <a:xfrm>
            <a:off x="1293389" y="3692096"/>
            <a:ext cx="270619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원심력 이용해 </a:t>
            </a:r>
            <a:endParaRPr lang="en-US" altLang="ko-KR" sz="1050" dirty="0" smtClean="0"/>
          </a:p>
          <a:p>
            <a:r>
              <a:rPr lang="ko-KR" altLang="en-US" sz="1050" dirty="0" smtClean="0"/>
              <a:t>겉에 </a:t>
            </a:r>
            <a:r>
              <a:rPr lang="ko-KR" altLang="en-US" sz="1050" dirty="0" err="1" smtClean="0"/>
              <a:t>큐브를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분리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흩뿌리며</a:t>
            </a:r>
            <a:r>
              <a:rPr lang="en-US" altLang="ko-KR" sz="1050" dirty="0" smtClean="0"/>
              <a:t>),</a:t>
            </a:r>
            <a:r>
              <a:rPr lang="ko-KR" altLang="en-US" sz="1050" dirty="0" smtClean="0"/>
              <a:t> 털어내는 느낌</a:t>
            </a:r>
            <a:endParaRPr lang="ko-KR" altLang="en-US" sz="1050" dirty="0"/>
          </a:p>
        </p:txBody>
      </p:sp>
      <p:sp>
        <p:nvSpPr>
          <p:cNvPr id="26" name="직사각형 25"/>
          <p:cNvSpPr/>
          <p:nvPr/>
        </p:nvSpPr>
        <p:spPr>
          <a:xfrm>
            <a:off x="1216459" y="2145347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6459" y="3290807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1" t="27020"/>
          <a:stretch/>
        </p:blipFill>
        <p:spPr bwMode="auto">
          <a:xfrm>
            <a:off x="7498008" y="1699349"/>
            <a:ext cx="3603922" cy="9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>
            <a:hlinkClick r:id="rId2"/>
          </p:cNvPr>
          <p:cNvSpPr/>
          <p:nvPr/>
        </p:nvSpPr>
        <p:spPr>
          <a:xfrm>
            <a:off x="10285681" y="1002668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1:10~1:14</a:t>
            </a:r>
            <a:endParaRPr lang="ko-KR" altLang="en-US" sz="1200" dirty="0"/>
          </a:p>
        </p:txBody>
      </p:sp>
      <p:sp>
        <p:nvSpPr>
          <p:cNvPr id="33" name="직사각형 32">
            <a:hlinkClick r:id="rId2"/>
          </p:cNvPr>
          <p:cNvSpPr/>
          <p:nvPr/>
        </p:nvSpPr>
        <p:spPr>
          <a:xfrm>
            <a:off x="9141186" y="785831"/>
            <a:ext cx="21250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https://vimeo.com/196706967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2450541" y="2593898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▲참고할 부분이 굉장히 많은 영상입니다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빛 효과</a:t>
            </a:r>
            <a:r>
              <a:rPr lang="en-US" altLang="ko-KR" sz="1200" dirty="0" smtClean="0">
                <a:solidFill>
                  <a:srgbClr val="FF0000"/>
                </a:solidFill>
              </a:rPr>
              <a:t>/ </a:t>
            </a:r>
            <a:r>
              <a:rPr lang="ko-KR" altLang="en-US" sz="1200" dirty="0" smtClean="0">
                <a:solidFill>
                  <a:srgbClr val="FF0000"/>
                </a:solidFill>
              </a:rPr>
              <a:t>그림자 효과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눈여겨</a:t>
            </a:r>
            <a:r>
              <a:rPr lang="ko-KR" altLang="en-US" sz="1200" dirty="0" smtClean="0">
                <a:solidFill>
                  <a:srgbClr val="FF0000"/>
                </a:solidFill>
              </a:rPr>
              <a:t> 봐주세요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hlinkClick r:id="rId2"/>
          </p:cNvPr>
          <p:cNvSpPr/>
          <p:nvPr/>
        </p:nvSpPr>
        <p:spPr>
          <a:xfrm>
            <a:off x="719055" y="15959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모비스 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아이디어</a:t>
            </a:r>
            <a:endParaRPr lang="en-US" altLang="ko-KR" sz="1200" dirty="0"/>
          </a:p>
          <a:p>
            <a:r>
              <a:rPr lang="ko-KR" altLang="en-US" sz="1200" dirty="0" smtClean="0"/>
              <a:t>다양한 방향으로 아이디어 제안주세요</a:t>
            </a:r>
            <a:endParaRPr lang="en-US" altLang="ko-KR" sz="1200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7730839" y="800831"/>
            <a:ext cx="340337" cy="34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824077" y="894069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48" name="직선 화살표 연결선 2047"/>
          <p:cNvCxnSpPr/>
          <p:nvPr/>
        </p:nvCxnSpPr>
        <p:spPr>
          <a:xfrm>
            <a:off x="8115300" y="970999"/>
            <a:ext cx="592667" cy="200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819720" y="1141168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2"/>
          </p:cNvPr>
          <p:cNvSpPr/>
          <p:nvPr/>
        </p:nvSpPr>
        <p:spPr>
          <a:xfrm>
            <a:off x="7860043" y="537180"/>
            <a:ext cx="1178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심만 분리되어</a:t>
            </a:r>
            <a:endParaRPr lang="en-US" altLang="ko-KR" sz="1200" dirty="0" smtClean="0"/>
          </a:p>
        </p:txBody>
      </p:sp>
      <p:sp>
        <p:nvSpPr>
          <p:cNvPr id="28" name="직사각형 27"/>
          <p:cNvSpPr/>
          <p:nvPr/>
        </p:nvSpPr>
        <p:spPr>
          <a:xfrm rot="5400000">
            <a:off x="1855014" y="5559175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2"/>
          </p:cNvPr>
          <p:cNvSpPr/>
          <p:nvPr/>
        </p:nvSpPr>
        <p:spPr>
          <a:xfrm>
            <a:off x="6125980" y="909231"/>
            <a:ext cx="1069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00B0F0"/>
                </a:solidFill>
              </a:rPr>
              <a:t>큐브</a:t>
            </a:r>
            <a:r>
              <a:rPr lang="ko-KR" altLang="en-US" sz="1200" dirty="0" smtClean="0">
                <a:solidFill>
                  <a:srgbClr val="00B0F0"/>
                </a:solidFill>
              </a:rPr>
              <a:t> 발화</a:t>
            </a:r>
            <a:r>
              <a:rPr lang="en-US" altLang="ko-KR" sz="1200" dirty="0" smtClean="0">
                <a:solidFill>
                  <a:srgbClr val="00B0F0"/>
                </a:solidFill>
              </a:rPr>
              <a:t>_01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cxnSp>
        <p:nvCxnSpPr>
          <p:cNvPr id="2052" name="직선 연결선 2051"/>
          <p:cNvCxnSpPr/>
          <p:nvPr/>
        </p:nvCxnSpPr>
        <p:spPr>
          <a:xfrm>
            <a:off x="5592233" y="0"/>
            <a:ext cx="0" cy="692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l="15329" t="29542" r="66025" b="36844"/>
          <a:stretch/>
        </p:blipFill>
        <p:spPr>
          <a:xfrm>
            <a:off x="7776633" y="3150138"/>
            <a:ext cx="3179013" cy="1790923"/>
          </a:xfrm>
          <a:prstGeom prst="rect">
            <a:avLst/>
          </a:prstGeom>
        </p:spPr>
      </p:pic>
      <p:sp>
        <p:nvSpPr>
          <p:cNvPr id="52" name="직사각형 51">
            <a:hlinkClick r:id="rId2"/>
          </p:cNvPr>
          <p:cNvSpPr/>
          <p:nvPr/>
        </p:nvSpPr>
        <p:spPr>
          <a:xfrm>
            <a:off x="6125980" y="3150138"/>
            <a:ext cx="11785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00B0F0"/>
                </a:solidFill>
              </a:rPr>
              <a:t>큐브</a:t>
            </a:r>
            <a:r>
              <a:rPr lang="ko-KR" altLang="en-US" sz="1200" dirty="0" smtClean="0">
                <a:solidFill>
                  <a:srgbClr val="00B0F0"/>
                </a:solidFill>
              </a:rPr>
              <a:t> 발화</a:t>
            </a:r>
            <a:r>
              <a:rPr lang="en-US" altLang="ko-KR" sz="1200" dirty="0" smtClean="0">
                <a:solidFill>
                  <a:srgbClr val="00B0F0"/>
                </a:solidFill>
              </a:rPr>
              <a:t>_02</a:t>
            </a:r>
          </a:p>
          <a:p>
            <a:r>
              <a:rPr lang="ko-KR" altLang="en-US" sz="1200" dirty="0" smtClean="0"/>
              <a:t>빛 내며 발화</a:t>
            </a:r>
            <a:endParaRPr lang="en-US" altLang="ko-KR" sz="1200" dirty="0" smtClean="0"/>
          </a:p>
          <a:p>
            <a:r>
              <a:rPr lang="ko-KR" altLang="en-US" sz="1200" dirty="0" smtClean="0"/>
              <a:t>빛 밝아지고</a:t>
            </a:r>
            <a:r>
              <a:rPr lang="en-US" altLang="ko-KR" sz="1200" dirty="0" smtClean="0"/>
              <a:t>, </a:t>
            </a:r>
          </a:p>
          <a:p>
            <a:r>
              <a:rPr lang="ko-KR" altLang="en-US" sz="1200" dirty="0" smtClean="0"/>
              <a:t>어두워지고</a:t>
            </a:r>
            <a:r>
              <a:rPr lang="en-US" altLang="ko-KR" sz="1200" dirty="0" smtClean="0"/>
              <a:t>…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통해 발화 표현</a:t>
            </a:r>
            <a:endParaRPr lang="ko-KR" altLang="en-US" sz="1200" dirty="0"/>
          </a:p>
        </p:txBody>
      </p:sp>
      <p:sp>
        <p:nvSpPr>
          <p:cNvPr id="53" name="직사각형 52">
            <a:hlinkClick r:id="rId2"/>
          </p:cNvPr>
          <p:cNvSpPr/>
          <p:nvPr/>
        </p:nvSpPr>
        <p:spPr>
          <a:xfrm>
            <a:off x="6125980" y="5154582"/>
            <a:ext cx="61815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00B0F0"/>
                </a:solidFill>
              </a:rPr>
              <a:t>큐브</a:t>
            </a:r>
            <a:r>
              <a:rPr lang="ko-KR" altLang="en-US" sz="1200" dirty="0" smtClean="0">
                <a:solidFill>
                  <a:srgbClr val="00B0F0"/>
                </a:solidFill>
              </a:rPr>
              <a:t> 발화</a:t>
            </a:r>
            <a:r>
              <a:rPr lang="en-US" altLang="ko-KR" sz="1200" dirty="0" smtClean="0">
                <a:solidFill>
                  <a:srgbClr val="00B0F0"/>
                </a:solidFill>
              </a:rPr>
              <a:t>_03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겉 </a:t>
            </a:r>
            <a:r>
              <a:rPr lang="ko-KR" altLang="en-US" sz="1200" dirty="0" err="1" smtClean="0"/>
              <a:t>큐브</a:t>
            </a:r>
            <a:r>
              <a:rPr lang="ko-KR" altLang="en-US" sz="1200" dirty="0" smtClean="0"/>
              <a:t> 안에 발화 </a:t>
            </a:r>
            <a:r>
              <a:rPr lang="ko-KR" altLang="en-US" sz="1200" dirty="0" err="1" smtClean="0"/>
              <a:t>메타포</a:t>
            </a:r>
            <a:r>
              <a:rPr lang="ko-KR" altLang="en-US" sz="1200" dirty="0" smtClean="0"/>
              <a:t> 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겉 </a:t>
            </a:r>
            <a:r>
              <a:rPr lang="ko-KR" altLang="en-US" sz="1200" dirty="0" err="1" smtClean="0"/>
              <a:t>큐브판이</a:t>
            </a:r>
            <a:r>
              <a:rPr lang="ko-KR" altLang="en-US" sz="1200" dirty="0" smtClean="0"/>
              <a:t> 분리되며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웅웅하며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우퍼</a:t>
            </a:r>
            <a:r>
              <a:rPr lang="ko-KR" altLang="en-US" sz="1200" dirty="0" smtClean="0"/>
              <a:t> 역할</a:t>
            </a:r>
            <a:endParaRPr lang="ko-KR" altLang="en-US" sz="1200" dirty="0"/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2" b="3318"/>
          <a:stretch/>
        </p:blipFill>
        <p:spPr bwMode="auto">
          <a:xfrm>
            <a:off x="6291412" y="5451119"/>
            <a:ext cx="2665236" cy="95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347" y="5420387"/>
            <a:ext cx="1874583" cy="132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127336" y="88999"/>
            <a:ext cx="595035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메뉴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55976" y="88999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/>
              <a:t>발화</a:t>
            </a:r>
            <a:endParaRPr lang="ko-KR" altLang="en-US" sz="1600" dirty="0"/>
          </a:p>
        </p:txBody>
      </p:sp>
      <p:pic>
        <p:nvPicPr>
          <p:cNvPr id="59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8" t="57884" r="67005" b="15128"/>
          <a:stretch/>
        </p:blipFill>
        <p:spPr bwMode="auto">
          <a:xfrm>
            <a:off x="682071" y="4641066"/>
            <a:ext cx="568144" cy="58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9" t="11483" r="37025" b="61529"/>
          <a:stretch/>
        </p:blipFill>
        <p:spPr bwMode="auto">
          <a:xfrm>
            <a:off x="682071" y="5301208"/>
            <a:ext cx="568144" cy="58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8" t="10433" r="67005" b="57998"/>
          <a:stretch/>
        </p:blipFill>
        <p:spPr bwMode="auto">
          <a:xfrm>
            <a:off x="682071" y="5968330"/>
            <a:ext cx="568144" cy="68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직사각형 65">
            <a:hlinkClick r:id="rId2"/>
          </p:cNvPr>
          <p:cNvSpPr/>
          <p:nvPr/>
        </p:nvSpPr>
        <p:spPr>
          <a:xfrm>
            <a:off x="2427416" y="5431581"/>
            <a:ext cx="270619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원심력 이용해 </a:t>
            </a:r>
            <a:endParaRPr lang="en-US" altLang="ko-KR" sz="1050" dirty="0" smtClean="0"/>
          </a:p>
          <a:p>
            <a:r>
              <a:rPr lang="ko-KR" altLang="en-US" sz="1050" dirty="0" smtClean="0"/>
              <a:t>겉에 </a:t>
            </a:r>
            <a:r>
              <a:rPr lang="ko-KR" altLang="en-US" sz="1050" dirty="0" err="1" smtClean="0"/>
              <a:t>큐브를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분리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흩뿌리며</a:t>
            </a:r>
            <a:r>
              <a:rPr lang="en-US" altLang="ko-KR" sz="1050" dirty="0" smtClean="0"/>
              <a:t>),</a:t>
            </a:r>
            <a:r>
              <a:rPr lang="ko-KR" altLang="en-US" sz="1050" dirty="0" smtClean="0"/>
              <a:t> 털어내는 느낌</a:t>
            </a:r>
            <a:endParaRPr lang="ko-KR" altLang="en-US" sz="105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18325" y="5088413"/>
            <a:ext cx="334370" cy="1564693"/>
            <a:chOff x="1219234" y="5050313"/>
            <a:chExt cx="334370" cy="1564693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1219234" y="5050313"/>
              <a:ext cx="334370" cy="207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1219234" y="5733256"/>
              <a:ext cx="334370" cy="207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V="1">
              <a:off x="1219234" y="6407616"/>
              <a:ext cx="334370" cy="207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5674022" y="15959"/>
            <a:ext cx="6517978" cy="684204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9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:\Project_ACDC\GUI\1021\Layout_change_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127336" y="88999"/>
            <a:ext cx="1127232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AI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메뉴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-1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50932" y="5316438"/>
            <a:ext cx="1919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AI</a:t>
            </a:r>
            <a:r>
              <a:rPr lang="ko-KR" altLang="en-US" sz="1600" dirty="0" smtClean="0"/>
              <a:t>고정</a:t>
            </a:r>
            <a:endParaRPr lang="en-US" altLang="ko-KR" sz="1600" dirty="0" smtClean="0"/>
          </a:p>
          <a:p>
            <a:r>
              <a:rPr lang="ko-KR" altLang="en-US" sz="1600" dirty="0" smtClean="0"/>
              <a:t>메뉴 왼쪽으로 등장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579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:\Project_ACDC\GUI\1021\Layout_change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127336" y="88999"/>
            <a:ext cx="1127232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AI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메뉴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-2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50932" y="5316438"/>
            <a:ext cx="1713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AI </a:t>
            </a:r>
            <a:r>
              <a:rPr lang="ko-KR" altLang="en-US" sz="1600" dirty="0" smtClean="0"/>
              <a:t>왼쪽으로 이동</a:t>
            </a:r>
            <a:endParaRPr lang="en-US" altLang="ko-KR" sz="1600" dirty="0" smtClean="0"/>
          </a:p>
          <a:p>
            <a:r>
              <a:rPr lang="ko-KR" altLang="en-US" sz="1600" dirty="0" smtClean="0"/>
              <a:t>메뉴  등장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151784" y="5316438"/>
            <a:ext cx="3190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/>
              <a:t>AI </a:t>
            </a:r>
            <a:r>
              <a:rPr lang="ko-KR" altLang="en-US" sz="1600" dirty="0" smtClean="0"/>
              <a:t>메뉴 뒤에 컬러 테스트 필요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현 시안 디자인 효과 정리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8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5780" y="88999"/>
            <a:ext cx="2226892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멀티테스킹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아이디어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39702" y="3717376"/>
            <a:ext cx="843501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2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Music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t="30964" r="38562" b="35803"/>
          <a:stretch/>
        </p:blipFill>
        <p:spPr bwMode="auto">
          <a:xfrm>
            <a:off x="4731895" y="7044424"/>
            <a:ext cx="2112879" cy="120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U:\Project_ACDC\GUI\1018\ACDC_191017\03_Auto_01_Route_02_Select_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9"/>
          <a:stretch/>
        </p:blipFill>
        <p:spPr bwMode="auto">
          <a:xfrm>
            <a:off x="1533847" y="1701728"/>
            <a:ext cx="8939553" cy="325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4055609" y="5019062"/>
            <a:ext cx="2802153" cy="3677876"/>
            <a:chOff x="4036919" y="-1147139"/>
            <a:chExt cx="2802153" cy="3677876"/>
          </a:xfrm>
        </p:grpSpPr>
        <p:sp>
          <p:nvSpPr>
            <p:cNvPr id="42" name="평행 사변형 41"/>
            <p:cNvSpPr/>
            <p:nvPr/>
          </p:nvSpPr>
          <p:spPr>
            <a:xfrm rot="16200000">
              <a:off x="3501335" y="-278093"/>
              <a:ext cx="3344414" cy="2273246"/>
            </a:xfrm>
            <a:prstGeom prst="parallelogram">
              <a:avLst>
                <a:gd name="adj" fmla="val 50120"/>
              </a:avLst>
            </a:prstGeom>
            <a:solidFill>
              <a:schemeClr val="accent1"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평행 사변형 51"/>
            <p:cNvSpPr/>
            <p:nvPr/>
          </p:nvSpPr>
          <p:spPr>
            <a:xfrm rot="16200000" flipV="1">
              <a:off x="4389207" y="-252591"/>
              <a:ext cx="3344414" cy="1555317"/>
            </a:xfrm>
            <a:prstGeom prst="parallelogram">
              <a:avLst>
                <a:gd name="adj" fmla="val 50120"/>
              </a:avLst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2583957" y="3255268"/>
            <a:ext cx="726481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1 Map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583957" y="5419715"/>
            <a:ext cx="843501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2 Music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583957" y="258276"/>
            <a:ext cx="787075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3 Drive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6844774" y="2498436"/>
            <a:ext cx="0" cy="1218940"/>
          </a:xfrm>
          <a:prstGeom prst="straightConnector1">
            <a:avLst/>
          </a:prstGeom>
          <a:ln w="28575"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3183437" y="186817"/>
            <a:ext cx="4546499" cy="2311619"/>
          </a:xfrm>
          <a:prstGeom prst="diamond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583957" y="1244808"/>
            <a:ext cx="750911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4 Intro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9283699" y="2143839"/>
            <a:ext cx="1583237" cy="1806213"/>
            <a:chOff x="9283699" y="1808936"/>
            <a:chExt cx="1583237" cy="1806213"/>
          </a:xfrm>
        </p:grpSpPr>
        <p:sp>
          <p:nvSpPr>
            <p:cNvPr id="60" name="타원 59"/>
            <p:cNvSpPr/>
            <p:nvPr/>
          </p:nvSpPr>
          <p:spPr>
            <a:xfrm>
              <a:off x="9283699" y="1808936"/>
              <a:ext cx="1583237" cy="1806213"/>
            </a:xfrm>
            <a:prstGeom prst="ellipse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9134129">
              <a:off x="9283699" y="3077922"/>
              <a:ext cx="208122" cy="23910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/>
            <p:cNvSpPr/>
            <p:nvPr/>
          </p:nvSpPr>
          <p:spPr>
            <a:xfrm rot="1278602">
              <a:off x="9293857" y="2112047"/>
              <a:ext cx="208122" cy="23910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2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6149711" y="192270"/>
            <a:ext cx="3409181" cy="1730966"/>
            <a:chOff x="7843393" y="178257"/>
            <a:chExt cx="3409181" cy="1730966"/>
          </a:xfrm>
        </p:grpSpPr>
        <p:pic>
          <p:nvPicPr>
            <p:cNvPr id="1029" name="Picture 5" descr="U:\Project_ACDC\GUI\1018\ACDC_191017\05_Music_01_Defaul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5" t="5969" r="15809" b="12595"/>
            <a:stretch/>
          </p:blipFill>
          <p:spPr bwMode="auto">
            <a:xfrm>
              <a:off x="7848664" y="192163"/>
              <a:ext cx="3403910" cy="171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7843393" y="178257"/>
              <a:ext cx="750911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4 Intro</a:t>
              </a:r>
            </a:p>
          </p:txBody>
        </p:sp>
      </p:grpSp>
      <p:pic>
        <p:nvPicPr>
          <p:cNvPr id="1028" name="Picture 4" descr="U:\Project_ACDC\GUI\1018\ACDC_191017\03_Auto_01_Route_02_Select_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6"/>
          <a:stretch/>
        </p:blipFill>
        <p:spPr bwMode="auto">
          <a:xfrm>
            <a:off x="1533847" y="1363175"/>
            <a:ext cx="8939553" cy="32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55780" y="88999"/>
            <a:ext cx="2226892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멀티테스킹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아이디어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10438" y="1363174"/>
            <a:ext cx="726481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1 Map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276350" y="3717376"/>
            <a:ext cx="5871210" cy="3140623"/>
            <a:chOff x="0" y="3717376"/>
            <a:chExt cx="5871210" cy="3140623"/>
          </a:xfrm>
        </p:grpSpPr>
        <p:pic>
          <p:nvPicPr>
            <p:cNvPr id="27" name="Picture 5" descr="U:\Project_ACDC\GUI\1018\ACDC_191017\05_Music_01_Default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5" t="10359" r="19642" b="12595"/>
            <a:stretch/>
          </p:blipFill>
          <p:spPr bwMode="auto">
            <a:xfrm>
              <a:off x="0" y="3886652"/>
              <a:ext cx="5871210" cy="297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263352" y="3717376"/>
              <a:ext cx="843501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2 </a:t>
              </a:r>
              <a:r>
                <a:rPr lang="en-US" altLang="ko-KR" sz="1600" b="1" dirty="0" smtClean="0">
                  <a:solidFill>
                    <a:schemeClr val="bg1"/>
                  </a:solidFill>
                </a:rPr>
                <a:t>Music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473400" y="0"/>
            <a:ext cx="1701955" cy="858530"/>
            <a:chOff x="10200456" y="-387424"/>
            <a:chExt cx="1701955" cy="858530"/>
          </a:xfrm>
        </p:grpSpPr>
        <p:pic>
          <p:nvPicPr>
            <p:cNvPr id="41" name="Picture 5" descr="U:\Project_ACDC\GUI\1018\ACDC_191017\05_Music_01_Default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5" t="5969" r="15809" b="12595"/>
            <a:stretch/>
          </p:blipFill>
          <p:spPr bwMode="auto">
            <a:xfrm>
              <a:off x="10200456" y="-387424"/>
              <a:ext cx="1701955" cy="858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10200456" y="-387424"/>
              <a:ext cx="787075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3 Drive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255780" y="429265"/>
            <a:ext cx="2282997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컨텐츠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트렌지션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(UI)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 rot="20521296">
            <a:off x="2036595" y="1284699"/>
            <a:ext cx="9616358" cy="48895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4739274">
            <a:off x="5633681" y="1412898"/>
            <a:ext cx="208122" cy="23910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t="30964" r="38562" b="35803"/>
          <a:stretch/>
        </p:blipFill>
        <p:spPr bwMode="auto">
          <a:xfrm>
            <a:off x="4731895" y="7044424"/>
            <a:ext cx="2112879" cy="120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9283699" y="1793319"/>
            <a:ext cx="1583237" cy="1806213"/>
            <a:chOff x="9283699" y="1808936"/>
            <a:chExt cx="1583237" cy="1806213"/>
          </a:xfrm>
        </p:grpSpPr>
        <p:sp>
          <p:nvSpPr>
            <p:cNvPr id="24" name="타원 23"/>
            <p:cNvSpPr/>
            <p:nvPr/>
          </p:nvSpPr>
          <p:spPr>
            <a:xfrm>
              <a:off x="9283699" y="1808936"/>
              <a:ext cx="1583237" cy="1806213"/>
            </a:xfrm>
            <a:prstGeom prst="ellipse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9134129">
              <a:off x="9283699" y="3077922"/>
              <a:ext cx="208122" cy="23910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1278602">
              <a:off x="9293857" y="2112047"/>
              <a:ext cx="208122" cy="23910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31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U:\Project_ACDC\GUI\1018\ACDC_191017\05_Music_02_Sel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510232" y="5191869"/>
            <a:ext cx="3756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반짝임 </a:t>
            </a:r>
            <a:r>
              <a:rPr lang="en-US" altLang="ko-KR" sz="1600" dirty="0" smtClean="0"/>
              <a:t>(breathing) </a:t>
            </a:r>
            <a:r>
              <a:rPr lang="ko-KR" altLang="en-US" sz="1600" dirty="0" smtClean="0"/>
              <a:t>의 모션 리듬감 예시 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주행 정지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멈춰있는 패턴 화면 필요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7719444" y="6250681"/>
            <a:ext cx="3313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https://www.youtube.com/watch?v=G9rxMxeLrLs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7719444" y="6040174"/>
            <a:ext cx="2281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The Beauty Of The Neon Demon </a:t>
            </a:r>
            <a:endParaRPr lang="ko-KR" altLang="en-US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22222" r="29875" b="33500"/>
          <a:stretch/>
        </p:blipFill>
        <p:spPr bwMode="auto">
          <a:xfrm>
            <a:off x="7719444" y="4391639"/>
            <a:ext cx="3611613" cy="155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 flipV="1">
            <a:off x="1171575" y="4638675"/>
            <a:ext cx="152400" cy="723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27386" y="88999"/>
            <a:ext cx="1051891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패턴 모션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2019년\#CES\#190827\새 폴더 (2)\1x\Artboard 2 사본 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000" y="1616977"/>
            <a:ext cx="2952000" cy="32426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U:\2019년\#CES\#190827\새 폴더 (2)\1x\Artboard 2 사본 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80" y="2233153"/>
            <a:ext cx="1747900" cy="19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:\2019년\#CES\#190827\새 폴더 (2)\1x\Artboard 2 사본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58" y="2321207"/>
            <a:ext cx="1747900" cy="19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U:\2019년\#CES\#190827\새 폴더 (2)\1x\Artboard 2 사본 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901" y="1616977"/>
            <a:ext cx="2952000" cy="32426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U:\2019년\#CES\#190827\모션\1x\Artboard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9" y="1616976"/>
            <a:ext cx="2953949" cy="3244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81780" y="4965979"/>
            <a:ext cx="2688299" cy="275047"/>
          </a:xfrm>
          <a:prstGeom prst="rect">
            <a:avLst/>
          </a:prstGeom>
          <a:noFill/>
          <a:ln>
            <a:noFill/>
          </a:ln>
        </p:spPr>
        <p:txBody>
          <a:bodyPr wrap="square" lIns="91415" tIns="45709" rIns="91415" bIns="45709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ubeBa1" panose="02020603020101020101" pitchFamily="18" charset="-127"/>
                <a:ea typeface="CubeBa1" panose="02020603020101020101" pitchFamily="18" charset="-127"/>
              </a:rPr>
              <a:t>MAP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57477" y="4965979"/>
            <a:ext cx="2688299" cy="275047"/>
          </a:xfrm>
          <a:prstGeom prst="rect">
            <a:avLst/>
          </a:prstGeom>
          <a:noFill/>
        </p:spPr>
        <p:txBody>
          <a:bodyPr wrap="square" lIns="91415" tIns="45709" rIns="91415" bIns="45709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ubeBa1" panose="02020603020101020101" pitchFamily="18" charset="-127"/>
                <a:ea typeface="CubeBa1" panose="02020603020101020101" pitchFamily="18" charset="-127"/>
              </a:rPr>
              <a:t>MUSIC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054477" y="4965979"/>
            <a:ext cx="2688299" cy="275047"/>
          </a:xfrm>
          <a:prstGeom prst="rect">
            <a:avLst/>
          </a:prstGeom>
          <a:noFill/>
        </p:spPr>
        <p:txBody>
          <a:bodyPr wrap="square" lIns="91415" tIns="45709" rIns="91415" bIns="45709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ubeBa1" panose="02020603020101020101" pitchFamily="18" charset="-127"/>
                <a:ea typeface="CubeBa1" panose="02020603020101020101" pitchFamily="18" charset="-127"/>
              </a:rPr>
              <a:t>DMS</a:t>
            </a:r>
          </a:p>
        </p:txBody>
      </p:sp>
      <p:sp>
        <p:nvSpPr>
          <p:cNvPr id="18" name="왼쪽으로 구부러진 화살표 17"/>
          <p:cNvSpPr/>
          <p:nvPr/>
        </p:nvSpPr>
        <p:spPr>
          <a:xfrm rot="10988433">
            <a:off x="3436359" y="3053153"/>
            <a:ext cx="213097" cy="354275"/>
          </a:xfrm>
          <a:prstGeom prst="curvedLeftArrow">
            <a:avLst>
              <a:gd name="adj1" fmla="val 21929"/>
              <a:gd name="adj2" fmla="val 50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523" tIns="62261" rIns="124523" bIns="62261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왼쪽으로 구부러진 화살표 18"/>
          <p:cNvSpPr/>
          <p:nvPr/>
        </p:nvSpPr>
        <p:spPr>
          <a:xfrm rot="188433">
            <a:off x="4253468" y="3071321"/>
            <a:ext cx="213097" cy="354275"/>
          </a:xfrm>
          <a:prstGeom prst="curvedLeftArrow">
            <a:avLst>
              <a:gd name="adj1" fmla="val 21929"/>
              <a:gd name="adj2" fmla="val 50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523" tIns="62261" rIns="124523" bIns="62261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왼쪽으로 구부러진 화살표 19"/>
          <p:cNvSpPr/>
          <p:nvPr/>
        </p:nvSpPr>
        <p:spPr>
          <a:xfrm rot="7171467">
            <a:off x="7952313" y="3327814"/>
            <a:ext cx="213097" cy="354275"/>
          </a:xfrm>
          <a:prstGeom prst="curvedLeftArrow">
            <a:avLst>
              <a:gd name="adj1" fmla="val 21929"/>
              <a:gd name="adj2" fmla="val 50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523" tIns="62261" rIns="124523" bIns="62261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왼쪽으로 구부러진 화살표 20"/>
          <p:cNvSpPr/>
          <p:nvPr/>
        </p:nvSpPr>
        <p:spPr>
          <a:xfrm rot="18215993">
            <a:off x="8357777" y="2706952"/>
            <a:ext cx="213097" cy="354275"/>
          </a:xfrm>
          <a:prstGeom prst="curvedLeftArrow">
            <a:avLst>
              <a:gd name="adj1" fmla="val 21929"/>
              <a:gd name="adj2" fmla="val 50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523" tIns="62261" rIns="124523" bIns="62261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336" y="88999"/>
            <a:ext cx="2282997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컨텐츠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트렌지션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(UI)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7" name="Picture 2" descr="U:\2019년\#CES\#191021_시안\Layout_menu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3" t="15839" r="37169" b="23862"/>
          <a:stretch/>
        </p:blipFill>
        <p:spPr bwMode="auto">
          <a:xfrm>
            <a:off x="3426814" y="845719"/>
            <a:ext cx="1193186" cy="1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U:\2019년\#CES\#191021_시안\Layout_menu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3" t="15839" r="37169" b="23862"/>
          <a:stretch/>
        </p:blipFill>
        <p:spPr bwMode="auto">
          <a:xfrm>
            <a:off x="7680176" y="845719"/>
            <a:ext cx="1193186" cy="1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10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27336" y="88999"/>
            <a:ext cx="955583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Motion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02A.mp4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8696" r="26885" b="32199"/>
          <a:stretch/>
        </p:blipFill>
        <p:spPr bwMode="auto">
          <a:xfrm>
            <a:off x="1689436" y="0"/>
            <a:ext cx="8800764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510232" y="3959969"/>
            <a:ext cx="786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err="1" smtClean="0"/>
              <a:t>등장시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동선 </a:t>
            </a:r>
            <a:r>
              <a:rPr lang="ko-KR" altLang="en-US" sz="1600" dirty="0" err="1" smtClean="0"/>
              <a:t>줄익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한칸만</a:t>
            </a:r>
            <a:r>
              <a:rPr lang="ko-KR" altLang="en-US" sz="1600" dirty="0" smtClean="0"/>
              <a:t> 좌측으로 이동 하면서</a:t>
            </a:r>
            <a:r>
              <a:rPr lang="en-US" altLang="ko-KR" sz="1600" dirty="0" smtClean="0"/>
              <a:t>…  </a:t>
            </a:r>
            <a:r>
              <a:rPr lang="ko-KR" altLang="en-US" sz="1600" dirty="0" smtClean="0"/>
              <a:t>거의 재 자리서 위로 올라오게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3873500" y="990600"/>
            <a:ext cx="5499100" cy="25400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596332" y="4437112"/>
            <a:ext cx="786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포커스 </a:t>
            </a:r>
            <a:r>
              <a:rPr lang="ko-KR" altLang="en-US" sz="1600" dirty="0" err="1" smtClean="0"/>
              <a:t>이동시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타이틀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투명프레임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같이 움직이게</a:t>
            </a:r>
            <a:endParaRPr lang="ko-KR" altLang="en-US" sz="1600" dirty="0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5765800" y="1409700"/>
            <a:ext cx="1295400" cy="30274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5918200" y="1168400"/>
            <a:ext cx="1981200" cy="3421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37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880" y="499521"/>
            <a:ext cx="5938440" cy="247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127336" y="88999"/>
            <a:ext cx="944489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Motion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01B.mp4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75916" y="5410211"/>
            <a:ext cx="786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/>
              <a:t>※</a:t>
            </a:r>
            <a:r>
              <a:rPr lang="ko-KR" altLang="en-US" sz="1600" dirty="0" smtClean="0"/>
              <a:t>투명도 적용 여부 </a:t>
            </a:r>
            <a:r>
              <a:rPr lang="en-US" altLang="ko-KR" sz="1600" dirty="0" smtClean="0"/>
              <a:t>– TOLED </a:t>
            </a:r>
            <a:r>
              <a:rPr lang="ko-KR" altLang="en-US" sz="1600" dirty="0" smtClean="0"/>
              <a:t>확인 필요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1981200" y="3210594"/>
            <a:ext cx="7862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/>
              <a:t>Breathing motion</a:t>
            </a:r>
          </a:p>
          <a:p>
            <a:pPr algn="ctr"/>
            <a:r>
              <a:rPr lang="en-US" altLang="ko-KR" sz="1600" dirty="0" smtClean="0"/>
              <a:t>- </a:t>
            </a:r>
            <a:r>
              <a:rPr lang="ko-KR" altLang="en-US" sz="1600" dirty="0" smtClean="0"/>
              <a:t>부드러운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잔잔한 </a:t>
            </a:r>
            <a:r>
              <a:rPr lang="en-US" altLang="ko-KR" sz="1600" dirty="0" smtClean="0"/>
              <a:t>.. </a:t>
            </a:r>
            <a:r>
              <a:rPr lang="ko-KR" altLang="en-US" sz="1600" dirty="0" smtClean="0"/>
              <a:t>반짝이는</a:t>
            </a:r>
            <a:r>
              <a:rPr lang="en-US" altLang="ko-KR" sz="1600" dirty="0" smtClean="0"/>
              <a:t>… </a:t>
            </a:r>
            <a:r>
              <a:rPr lang="ko-KR" altLang="en-US" sz="1600" dirty="0" smtClean="0"/>
              <a:t>느낌</a:t>
            </a:r>
            <a:endParaRPr lang="ko-KR" altLang="en-US" sz="1600" dirty="0"/>
          </a:p>
        </p:txBody>
      </p:sp>
      <p:cxnSp>
        <p:nvCxnSpPr>
          <p:cNvPr id="3" name="직선 화살표 연결선 2"/>
          <p:cNvCxnSpPr>
            <a:stCxn id="54" idx="0"/>
          </p:cNvCxnSpPr>
          <p:nvPr/>
        </p:nvCxnSpPr>
        <p:spPr>
          <a:xfrm flipH="1" flipV="1">
            <a:off x="3441700" y="2353721"/>
            <a:ext cx="2470684" cy="85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4" idx="0"/>
          </p:cNvCxnSpPr>
          <p:nvPr/>
        </p:nvCxnSpPr>
        <p:spPr>
          <a:xfrm flipV="1">
            <a:off x="5912384" y="2224280"/>
            <a:ext cx="2520416" cy="986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81200" y="142622"/>
            <a:ext cx="7862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/>
              <a:t> </a:t>
            </a:r>
            <a:r>
              <a:rPr lang="ko-KR" altLang="en-US" sz="1600" dirty="0" smtClean="0"/>
              <a:t>기계적 느낌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프레임이  </a:t>
            </a:r>
            <a:r>
              <a:rPr lang="ko-KR" altLang="en-US" sz="1600" dirty="0" smtClean="0"/>
              <a:t>주인공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템포 수정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3481373" y="4415857"/>
            <a:ext cx="786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안</a:t>
            </a:r>
            <a:r>
              <a:rPr lang="en-US" altLang="ko-KR" sz="1400" dirty="0" smtClean="0">
                <a:solidFill>
                  <a:srgbClr val="FF0000"/>
                </a:solidFill>
              </a:rPr>
              <a:t> .</a:t>
            </a:r>
            <a:r>
              <a:rPr lang="ko-KR" altLang="en-US" sz="1400" dirty="0" smtClean="0">
                <a:solidFill>
                  <a:srgbClr val="FF0000"/>
                </a:solidFill>
              </a:rPr>
              <a:t>심플한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스케일 확대 축소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부드러운 움직임</a:t>
            </a:r>
            <a:r>
              <a:rPr lang="en-US" altLang="ko-KR" sz="1400" dirty="0" smtClean="0">
                <a:solidFill>
                  <a:srgbClr val="FF0000"/>
                </a:solidFill>
              </a:rPr>
              <a:t>) -&gt; </a:t>
            </a:r>
            <a:r>
              <a:rPr lang="ko-KR" altLang="en-US" sz="1400" dirty="0" smtClean="0">
                <a:solidFill>
                  <a:srgbClr val="FF0000"/>
                </a:solidFill>
              </a:rPr>
              <a:t>테스트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컨텐츠가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주인공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이되는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사라짐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나타남 시간차</a:t>
            </a:r>
            <a:r>
              <a:rPr lang="en-US" altLang="ko-KR" sz="1400" dirty="0" smtClean="0">
                <a:solidFill>
                  <a:srgbClr val="FF0000"/>
                </a:solidFill>
              </a:rPr>
              <a:t>~ / </a:t>
            </a:r>
            <a:r>
              <a:rPr lang="ko-KR" altLang="en-US" sz="1400" dirty="0" smtClean="0">
                <a:solidFill>
                  <a:srgbClr val="FF0000"/>
                </a:solidFill>
              </a:rPr>
              <a:t>주인공 강조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840505" y="5683639"/>
            <a:ext cx="78623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600" dirty="0">
                <a:hlinkClick r:id="rId3"/>
              </a:rPr>
              <a:t>https://www.pinterest.co.kr/pin/862087553651673993/?</a:t>
            </a:r>
            <a:r>
              <a:rPr lang="en-US" altLang="ko-KR" sz="1600" dirty="0" smtClean="0">
                <a:hlinkClick r:id="rId3"/>
              </a:rPr>
              <a:t>nic=1</a:t>
            </a:r>
            <a:r>
              <a:rPr lang="en-US" altLang="ko-KR" sz="1600" dirty="0" smtClean="0"/>
              <a:t> </a:t>
            </a: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hlinkClick r:id="rId4"/>
              </a:rPr>
              <a:t>https://www.pinterest.co.kr/pin/704813410415560243/?</a:t>
            </a:r>
            <a:r>
              <a:rPr lang="en-US" altLang="ko-KR" sz="1600" dirty="0" smtClean="0">
                <a:hlinkClick r:id="rId4"/>
              </a:rPr>
              <a:t>nic=1</a:t>
            </a:r>
            <a:endParaRPr lang="en-US" altLang="ko-KR" sz="1600" dirty="0" smtClean="0"/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hlinkClick r:id="rId5"/>
              </a:rPr>
              <a:t>https://www.pinterest.co.kr/pin/518125132130665560/?</a:t>
            </a:r>
            <a:r>
              <a:rPr lang="en-US" altLang="ko-KR" sz="1600" dirty="0" smtClean="0">
                <a:hlinkClick r:id="rId5"/>
              </a:rPr>
              <a:t>nic=1</a:t>
            </a:r>
            <a:endParaRPr lang="en-US" altLang="ko-KR" sz="1600" dirty="0" smtClean="0"/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hlinkClick r:id="rId6"/>
              </a:rPr>
              <a:t>https://www.pinterest.co.kr/pin/862087553652100316/?nic=1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4" t="21048" r="39004" b="55936"/>
          <a:stretch/>
        </p:blipFill>
        <p:spPr bwMode="auto">
          <a:xfrm>
            <a:off x="6144159" y="5735409"/>
            <a:ext cx="1778000" cy="104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8" t="29061" r="52213" b="40678"/>
          <a:stretch/>
        </p:blipFill>
        <p:spPr bwMode="auto">
          <a:xfrm>
            <a:off x="8036459" y="5691700"/>
            <a:ext cx="1371600" cy="109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3" t="20924" r="38864" b="55730"/>
          <a:stretch/>
        </p:blipFill>
        <p:spPr bwMode="auto">
          <a:xfrm>
            <a:off x="9408059" y="5691700"/>
            <a:ext cx="1935682" cy="11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481373" y="4939077"/>
            <a:ext cx="786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안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엣지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라이팅</a:t>
            </a:r>
            <a:r>
              <a:rPr lang="ko-KR" altLang="en-US" sz="1400" dirty="0" smtClean="0">
                <a:solidFill>
                  <a:srgbClr val="FF0000"/>
                </a:solidFill>
              </a:rPr>
              <a:t> 발광 후 팡</a:t>
            </a:r>
            <a:r>
              <a:rPr lang="en-US" altLang="ko-KR" sz="1400" dirty="0" smtClean="0">
                <a:solidFill>
                  <a:srgbClr val="FF0000"/>
                </a:solidFill>
              </a:rPr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144159" y="499521"/>
            <a:ext cx="0" cy="759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481373" y="4090789"/>
            <a:ext cx="786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안</a:t>
            </a:r>
            <a:r>
              <a:rPr lang="en-US" altLang="ko-KR" sz="1400" dirty="0" smtClean="0">
                <a:solidFill>
                  <a:srgbClr val="FF0000"/>
                </a:solidFill>
              </a:rPr>
              <a:t>. 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파티클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몰핑</a:t>
            </a:r>
            <a:r>
              <a:rPr lang="ko-KR" altLang="en-US" sz="1400" dirty="0" smtClean="0">
                <a:solidFill>
                  <a:srgbClr val="FF0000"/>
                </a:solidFill>
              </a:rPr>
              <a:t> 효과 유지 </a:t>
            </a:r>
            <a:r>
              <a:rPr lang="en-US" altLang="ko-KR" sz="1400" dirty="0" smtClean="0">
                <a:solidFill>
                  <a:srgbClr val="FF0000"/>
                </a:solidFill>
              </a:rPr>
              <a:t>– </a:t>
            </a:r>
            <a:r>
              <a:rPr lang="ko-KR" altLang="en-US" sz="1400" dirty="0" smtClean="0">
                <a:solidFill>
                  <a:srgbClr val="FF0000"/>
                </a:solidFill>
              </a:rPr>
              <a:t>강약 </a:t>
            </a:r>
            <a:r>
              <a:rPr lang="en-US" altLang="ko-KR" sz="1400" dirty="0" smtClean="0">
                <a:solidFill>
                  <a:srgbClr val="FF0000"/>
                </a:solidFill>
              </a:rPr>
              <a:t>/ </a:t>
            </a:r>
            <a:r>
              <a:rPr lang="ko-KR" altLang="en-US" sz="1400" dirty="0" smtClean="0">
                <a:solidFill>
                  <a:srgbClr val="FF0000"/>
                </a:solidFill>
              </a:rPr>
              <a:t>리듬감 수정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0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Structure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97894" y="987767"/>
            <a:ext cx="1259441" cy="3883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idle</a:t>
            </a:r>
            <a:r>
              <a:rPr lang="ko-KR" altLang="en-US" sz="900" dirty="0">
                <a:solidFill>
                  <a:prstClr val="black"/>
                </a:solidFill>
              </a:rPr>
              <a:t> 화면</a:t>
            </a:r>
            <a:endParaRPr lang="en-US" altLang="ko-KR" sz="900" dirty="0">
              <a:solidFill>
                <a:prstClr val="black"/>
              </a:solidFill>
            </a:endParaRP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close)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9995" y="987767"/>
            <a:ext cx="1109897" cy="3883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Welcome</a:t>
            </a: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open)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2552" y="1054440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AI </a:t>
            </a:r>
            <a:r>
              <a:rPr lang="ko-KR" altLang="en-US" sz="900" dirty="0">
                <a:solidFill>
                  <a:prstClr val="black"/>
                </a:solidFill>
              </a:rPr>
              <a:t>입장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931318" y="987767"/>
            <a:ext cx="2184107" cy="3883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Menu preview</a:t>
            </a: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welcome, map, music, mode change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97895" y="2283740"/>
            <a:ext cx="1259441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V-touch </a:t>
            </a:r>
            <a:r>
              <a:rPr lang="ko-KR" altLang="en-US" sz="900" dirty="0">
                <a:solidFill>
                  <a:prstClr val="black"/>
                </a:solidFill>
              </a:rPr>
              <a:t>가이드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59996" y="2283740"/>
            <a:ext cx="110989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목적지 제안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72552" y="1946783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일정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72552" y="2277953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일정 </a:t>
            </a:r>
            <a:r>
              <a:rPr lang="en-US" altLang="ko-KR" sz="900" dirty="0">
                <a:solidFill>
                  <a:prstClr val="black"/>
                </a:solidFill>
              </a:rPr>
              <a:t>B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72552" y="2609123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일정 </a:t>
            </a:r>
            <a:r>
              <a:rPr lang="en-US" altLang="ko-KR" sz="900" dirty="0">
                <a:solidFill>
                  <a:prstClr val="black"/>
                </a:solidFill>
              </a:rPr>
              <a:t>C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31318" y="2211277"/>
            <a:ext cx="1256106" cy="38837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자동 주행 기본 화면</a:t>
            </a:r>
          </a:p>
          <a:p>
            <a:pPr algn="ctr"/>
            <a:r>
              <a:rPr lang="en-US" altLang="ko-KR" sz="900" dirty="0">
                <a:solidFill>
                  <a:srgbClr val="FF0000"/>
                </a:solidFill>
              </a:rPr>
              <a:t>map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7895" y="3513041"/>
            <a:ext cx="1259441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변경 가이드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59996" y="3513040"/>
            <a:ext cx="110989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음악 선택 메뉴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372552" y="3181870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음악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2552" y="3513040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</a:t>
            </a:r>
            <a:r>
              <a:rPr lang="en-US" altLang="ko-KR" sz="900" dirty="0">
                <a:solidFill>
                  <a:prstClr val="black"/>
                </a:solidFill>
              </a:rPr>
              <a:t>B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2552" y="3844210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</a:t>
            </a:r>
            <a:r>
              <a:rPr lang="en-US" altLang="ko-KR" sz="900" dirty="0">
                <a:solidFill>
                  <a:prstClr val="black"/>
                </a:solidFill>
              </a:rPr>
              <a:t>C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97895" y="4742342"/>
            <a:ext cx="1259441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수동 주행 변경 제안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959996" y="4742342"/>
            <a:ext cx="110989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주행 모드 변경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372552" y="4742342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Eye tracking </a:t>
            </a:r>
            <a:r>
              <a:rPr lang="ko-KR" altLang="en-US" sz="900" dirty="0">
                <a:solidFill>
                  <a:prstClr val="black"/>
                </a:solidFill>
              </a:rPr>
              <a:t>가이드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931318" y="4742342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수동 주행 기본 화면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397894" y="5971644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차량 추돌 경고 노출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56660" y="5972182"/>
            <a:ext cx="1256105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목적지 도착 알림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796305" y="5901083"/>
            <a:ext cx="1256106" cy="388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idle</a:t>
            </a:r>
            <a:r>
              <a:rPr lang="ko-KR" altLang="en-US" sz="900" dirty="0">
                <a:solidFill>
                  <a:prstClr val="black"/>
                </a:solidFill>
              </a:rPr>
              <a:t> 화면 전환 </a:t>
            </a:r>
            <a:endParaRPr lang="en-US" altLang="ko-KR" sz="900" dirty="0">
              <a:solidFill>
                <a:prstClr val="black"/>
              </a:solidFill>
            </a:endParaRP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close)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1534" y="1054440"/>
            <a:ext cx="971907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글로벌 메뉴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515426" y="5972182"/>
            <a:ext cx="921208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하차 가이드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39293" y="5972182"/>
            <a:ext cx="75435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AI </a:t>
            </a:r>
            <a:r>
              <a:rPr lang="ko-KR" altLang="en-US" sz="900" dirty="0">
                <a:solidFill>
                  <a:prstClr val="black"/>
                </a:solidFill>
              </a:rPr>
              <a:t>퇴장</a:t>
            </a:r>
          </a:p>
        </p:txBody>
      </p:sp>
      <p:cxnSp>
        <p:nvCxnSpPr>
          <p:cNvPr id="7" name="직선 화살표 연결선 6"/>
          <p:cNvCxnSpPr>
            <a:stCxn id="11" idx="3"/>
            <a:endCxn id="12" idx="1"/>
          </p:cNvCxnSpPr>
          <p:nvPr/>
        </p:nvCxnSpPr>
        <p:spPr>
          <a:xfrm>
            <a:off x="3657335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069892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628658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5" idx="3"/>
            <a:endCxn id="16" idx="1"/>
          </p:cNvCxnSpPr>
          <p:nvPr/>
        </p:nvCxnSpPr>
        <p:spPr>
          <a:xfrm>
            <a:off x="3657336" y="24112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069891" y="365178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1" idx="3"/>
            <a:endCxn id="22" idx="1"/>
          </p:cNvCxnSpPr>
          <p:nvPr/>
        </p:nvCxnSpPr>
        <p:spPr>
          <a:xfrm flipV="1">
            <a:off x="3657336" y="3640553"/>
            <a:ext cx="30266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6" idx="3"/>
            <a:endCxn id="27" idx="1"/>
          </p:cNvCxnSpPr>
          <p:nvPr/>
        </p:nvCxnSpPr>
        <p:spPr>
          <a:xfrm>
            <a:off x="3657336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7" idx="3"/>
            <a:endCxn id="28" idx="1"/>
          </p:cNvCxnSpPr>
          <p:nvPr/>
        </p:nvCxnSpPr>
        <p:spPr>
          <a:xfrm>
            <a:off x="5069892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8" idx="3"/>
            <a:endCxn id="29" idx="1"/>
          </p:cNvCxnSpPr>
          <p:nvPr/>
        </p:nvCxnSpPr>
        <p:spPr>
          <a:xfrm>
            <a:off x="6628658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1" idx="3"/>
            <a:endCxn id="32" idx="1"/>
          </p:cNvCxnSpPr>
          <p:nvPr/>
        </p:nvCxnSpPr>
        <p:spPr>
          <a:xfrm>
            <a:off x="3654000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212765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436633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7493646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대괄호 68"/>
          <p:cNvSpPr/>
          <p:nvPr/>
        </p:nvSpPr>
        <p:spPr>
          <a:xfrm>
            <a:off x="5216102" y="3314826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628658" y="24112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왼쪽 대괄호 78"/>
          <p:cNvSpPr/>
          <p:nvPr/>
        </p:nvSpPr>
        <p:spPr>
          <a:xfrm flipH="1">
            <a:off x="6624593" y="2074296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 79"/>
          <p:cNvSpPr/>
          <p:nvPr/>
        </p:nvSpPr>
        <p:spPr>
          <a:xfrm>
            <a:off x="3028346" y="3638550"/>
            <a:ext cx="4524375" cy="1104900"/>
          </a:xfrm>
          <a:custGeom>
            <a:avLst/>
            <a:gdLst>
              <a:gd name="connsiteX0" fmla="*/ 3600450 w 3886200"/>
              <a:gd name="connsiteY0" fmla="*/ 0 h 1104900"/>
              <a:gd name="connsiteX1" fmla="*/ 3886200 w 3886200"/>
              <a:gd name="connsiteY1" fmla="*/ 0 h 1104900"/>
              <a:gd name="connsiteX2" fmla="*/ 3886200 w 3886200"/>
              <a:gd name="connsiteY2" fmla="*/ 790575 h 1104900"/>
              <a:gd name="connsiteX3" fmla="*/ 0 w 3886200"/>
              <a:gd name="connsiteY3" fmla="*/ 790575 h 1104900"/>
              <a:gd name="connsiteX4" fmla="*/ 0 w 3886200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104900">
                <a:moveTo>
                  <a:pt x="3600450" y="0"/>
                </a:moveTo>
                <a:lnTo>
                  <a:pt x="3886200" y="0"/>
                </a:lnTo>
                <a:lnTo>
                  <a:pt x="3886200" y="790575"/>
                </a:lnTo>
                <a:lnTo>
                  <a:pt x="0" y="790575"/>
                </a:lnTo>
                <a:lnTo>
                  <a:pt x="0" y="11049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 80"/>
          <p:cNvSpPr/>
          <p:nvPr/>
        </p:nvSpPr>
        <p:spPr>
          <a:xfrm>
            <a:off x="3028347" y="1371600"/>
            <a:ext cx="4991703" cy="914400"/>
          </a:xfrm>
          <a:custGeom>
            <a:avLst/>
            <a:gdLst>
              <a:gd name="connsiteX0" fmla="*/ 5057775 w 5057775"/>
              <a:gd name="connsiteY0" fmla="*/ 0 h 914400"/>
              <a:gd name="connsiteX1" fmla="*/ 5057775 w 5057775"/>
              <a:gd name="connsiteY1" fmla="*/ 276225 h 914400"/>
              <a:gd name="connsiteX2" fmla="*/ 0 w 5057775"/>
              <a:gd name="connsiteY2" fmla="*/ 276225 h 914400"/>
              <a:gd name="connsiteX3" fmla="*/ 0 w 505777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75" h="914400">
                <a:moveTo>
                  <a:pt x="5057775" y="0"/>
                </a:moveTo>
                <a:lnTo>
                  <a:pt x="5057775" y="276225"/>
                </a:lnTo>
                <a:lnTo>
                  <a:pt x="0" y="27622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5069891" y="2413978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/>
          <p:cNvSpPr/>
          <p:nvPr/>
        </p:nvSpPr>
        <p:spPr>
          <a:xfrm>
            <a:off x="5216102" y="2077021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왼쪽 대괄호 83"/>
          <p:cNvSpPr/>
          <p:nvPr/>
        </p:nvSpPr>
        <p:spPr>
          <a:xfrm flipH="1">
            <a:off x="6624593" y="3303142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256943" y="1181953"/>
            <a:ext cx="1140951" cy="3687901"/>
            <a:chOff x="1895209" y="1181953"/>
            <a:chExt cx="302660" cy="3687901"/>
          </a:xfrm>
        </p:grpSpPr>
        <p:cxnSp>
          <p:nvCxnSpPr>
            <p:cNvPr id="87" name="직선 화살표 연결선 86"/>
            <p:cNvCxnSpPr/>
            <p:nvPr/>
          </p:nvCxnSpPr>
          <p:spPr>
            <a:xfrm>
              <a:off x="1895209" y="1181953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1895209" y="2413978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1895209" y="3648889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>
              <a:off x="1895209" y="4869854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자유형 90"/>
          <p:cNvSpPr/>
          <p:nvPr/>
        </p:nvSpPr>
        <p:spPr>
          <a:xfrm>
            <a:off x="1117501" y="1181953"/>
            <a:ext cx="139442" cy="3685322"/>
          </a:xfrm>
          <a:custGeom>
            <a:avLst/>
            <a:gdLst>
              <a:gd name="connsiteX0" fmla="*/ 133350 w 133350"/>
              <a:gd name="connsiteY0" fmla="*/ 3676650 h 3676650"/>
              <a:gd name="connsiteX1" fmla="*/ 133350 w 133350"/>
              <a:gd name="connsiteY1" fmla="*/ 0 h 3676650"/>
              <a:gd name="connsiteX2" fmla="*/ 0 w 133350"/>
              <a:gd name="connsiteY2" fmla="*/ 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676650">
                <a:moveTo>
                  <a:pt x="133350" y="3676650"/>
                </a:move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2" name="자유형 91"/>
          <p:cNvSpPr/>
          <p:nvPr/>
        </p:nvSpPr>
        <p:spPr>
          <a:xfrm>
            <a:off x="3028347" y="2609850"/>
            <a:ext cx="4524375" cy="914400"/>
          </a:xfrm>
          <a:custGeom>
            <a:avLst/>
            <a:gdLst>
              <a:gd name="connsiteX0" fmla="*/ 4514850 w 4514850"/>
              <a:gd name="connsiteY0" fmla="*/ 0 h 914400"/>
              <a:gd name="connsiteX1" fmla="*/ 4514850 w 4514850"/>
              <a:gd name="connsiteY1" fmla="*/ 409575 h 914400"/>
              <a:gd name="connsiteX2" fmla="*/ 0 w 4514850"/>
              <a:gd name="connsiteY2" fmla="*/ 409575 h 914400"/>
              <a:gd name="connsiteX3" fmla="*/ 0 w 451485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914400">
                <a:moveTo>
                  <a:pt x="4514850" y="0"/>
                </a:moveTo>
                <a:lnTo>
                  <a:pt x="4514850" y="409575"/>
                </a:lnTo>
                <a:lnTo>
                  <a:pt x="0" y="40957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10025" y="4782515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mode change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410025" y="3561243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music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10025" y="2321045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map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410025" y="1101734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welcome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397894" y="828738"/>
            <a:ext cx="561646" cy="158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entrance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709512" y="5746710"/>
            <a:ext cx="342899" cy="154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exit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931318" y="3514678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사운드 컨트롤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6628658" y="365178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D2118BD-1944-4B75-B6B1-1581B3A88215}"/>
              </a:ext>
            </a:extLst>
          </p:cNvPr>
          <p:cNvSpPr/>
          <p:nvPr/>
        </p:nvSpPr>
        <p:spPr>
          <a:xfrm>
            <a:off x="6932000" y="2049273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sc_automatic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5420CBFB-EF21-4293-9925-E589832B8A32}"/>
              </a:ext>
            </a:extLst>
          </p:cNvPr>
          <p:cNvSpPr/>
          <p:nvPr/>
        </p:nvSpPr>
        <p:spPr>
          <a:xfrm>
            <a:off x="6932000" y="3343448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sc_s_con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7E3A9537-040D-46FC-8A4D-F03D43E12A74}"/>
              </a:ext>
            </a:extLst>
          </p:cNvPr>
          <p:cNvSpPr/>
          <p:nvPr/>
        </p:nvSpPr>
        <p:spPr>
          <a:xfrm>
            <a:off x="3964059" y="3343448"/>
            <a:ext cx="1105833" cy="1729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sc_m_sel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DB446A2E-BBB4-485E-8A4C-B3A9B6A2416D}"/>
              </a:ext>
            </a:extLst>
          </p:cNvPr>
          <p:cNvSpPr/>
          <p:nvPr/>
        </p:nvSpPr>
        <p:spPr>
          <a:xfrm>
            <a:off x="6932000" y="4570507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sc_manual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DF94C65F-0E6A-4343-A08B-1D9D926C9461}"/>
              </a:ext>
            </a:extLst>
          </p:cNvPr>
          <p:cNvSpPr/>
          <p:nvPr/>
        </p:nvSpPr>
        <p:spPr>
          <a:xfrm>
            <a:off x="2398576" y="5808807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sc_manual_alert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="" xmlns:a16="http://schemas.microsoft.com/office/drawing/2014/main" id="{9FA15A87-0DB2-4DF8-8FE6-8FE6E9B182F7}"/>
              </a:ext>
            </a:extLst>
          </p:cNvPr>
          <p:cNvSpPr/>
          <p:nvPr/>
        </p:nvSpPr>
        <p:spPr>
          <a:xfrm>
            <a:off x="3019425" y="5003086"/>
            <a:ext cx="4533900" cy="781050"/>
          </a:xfrm>
          <a:custGeom>
            <a:avLst/>
            <a:gdLst>
              <a:gd name="connsiteX0" fmla="*/ 4533900 w 4533900"/>
              <a:gd name="connsiteY0" fmla="*/ 0 h 781050"/>
              <a:gd name="connsiteX1" fmla="*/ 4533900 w 4533900"/>
              <a:gd name="connsiteY1" fmla="*/ 361950 h 781050"/>
              <a:gd name="connsiteX2" fmla="*/ 0 w 4533900"/>
              <a:gd name="connsiteY2" fmla="*/ 361950 h 781050"/>
              <a:gd name="connsiteX3" fmla="*/ 0 w 4533900"/>
              <a:gd name="connsiteY3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3900" h="781050">
                <a:moveTo>
                  <a:pt x="4533900" y="0"/>
                </a:moveTo>
                <a:lnTo>
                  <a:pt x="4533900" y="361950"/>
                </a:lnTo>
                <a:lnTo>
                  <a:pt x="0" y="361950"/>
                </a:lnTo>
                <a:lnTo>
                  <a:pt x="0" y="78105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907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341627" y="3198167"/>
            <a:ext cx="150874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10/18 (</a:t>
            </a:r>
            <a:r>
              <a:rPr lang="ko-KR" altLang="en-US" sz="2400" b="1" dirty="0" smtClean="0"/>
              <a:t>금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6181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_ACDC\GUI\1018\ACDC_191017\05_Music_02_Sel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5158562" y="3465361"/>
            <a:ext cx="6126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1. </a:t>
            </a:r>
            <a:r>
              <a:rPr lang="ko-KR" altLang="en-US" sz="1200" dirty="0" smtClean="0">
                <a:solidFill>
                  <a:srgbClr val="FF0000"/>
                </a:solidFill>
              </a:rPr>
              <a:t>블루 컬러 영역 넓게 적용 해주세요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2. </a:t>
            </a:r>
            <a:r>
              <a:rPr lang="ko-KR" altLang="en-US" sz="1200" dirty="0" smtClean="0">
                <a:solidFill>
                  <a:srgbClr val="FF0000"/>
                </a:solidFill>
              </a:rPr>
              <a:t>오랜지에 어울리는 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오랜지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레드</a:t>
            </a:r>
            <a:r>
              <a:rPr lang="ko-KR" altLang="en-US" sz="1200" dirty="0" smtClean="0">
                <a:solidFill>
                  <a:srgbClr val="FF0000"/>
                </a:solidFill>
              </a:rPr>
              <a:t> 계열 </a:t>
            </a:r>
            <a:r>
              <a:rPr lang="en-US" altLang="ko-KR" sz="1200" dirty="0" smtClean="0">
                <a:solidFill>
                  <a:srgbClr val="FF0000"/>
                </a:solidFill>
              </a:rPr>
              <a:t>) </a:t>
            </a:r>
            <a:r>
              <a:rPr lang="ko-KR" altLang="en-US" sz="1200" dirty="0" smtClean="0">
                <a:solidFill>
                  <a:srgbClr val="FF0000"/>
                </a:solidFill>
              </a:rPr>
              <a:t>추가 컬러테스트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부탁드립니다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3. </a:t>
            </a:r>
            <a:r>
              <a:rPr lang="ko-KR" altLang="en-US" sz="1200" dirty="0" smtClean="0">
                <a:solidFill>
                  <a:srgbClr val="FF0000"/>
                </a:solidFill>
              </a:rPr>
              <a:t>빛 머리 부분은 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오버레이</a:t>
            </a:r>
            <a:r>
              <a:rPr lang="ko-KR" altLang="en-US" sz="1200" dirty="0" smtClean="0">
                <a:solidFill>
                  <a:srgbClr val="FF0000"/>
                </a:solidFill>
              </a:rPr>
              <a:t> 효과</a:t>
            </a:r>
            <a:r>
              <a:rPr lang="en-US" altLang="ko-KR" sz="1200" dirty="0" smtClean="0">
                <a:solidFill>
                  <a:srgbClr val="FF0000"/>
                </a:solidFill>
              </a:rPr>
              <a:t>) </a:t>
            </a:r>
            <a:r>
              <a:rPr lang="ko-KR" altLang="en-US" sz="1200" dirty="0" smtClean="0">
                <a:solidFill>
                  <a:srgbClr val="FF0000"/>
                </a:solidFill>
              </a:rPr>
              <a:t>빛 덩어리 아주 강하게</a:t>
            </a:r>
            <a:r>
              <a:rPr lang="en-US" altLang="ko-KR" sz="1200" dirty="0" smtClean="0">
                <a:solidFill>
                  <a:srgbClr val="FF0000"/>
                </a:solidFill>
              </a:rPr>
              <a:t>.. </a:t>
            </a:r>
            <a:r>
              <a:rPr lang="ko-KR" altLang="en-US" sz="1200" dirty="0" smtClean="0">
                <a:solidFill>
                  <a:srgbClr val="FF0000"/>
                </a:solidFill>
              </a:rPr>
              <a:t>색감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여러겹으로</a:t>
            </a:r>
            <a:r>
              <a:rPr lang="ko-KR" altLang="en-US" sz="1200" dirty="0" smtClean="0">
                <a:solidFill>
                  <a:srgbClr val="FF0000"/>
                </a:solidFill>
              </a:rPr>
              <a:t> 표현 해주세요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6631740" y="3350172"/>
            <a:ext cx="70710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U:\Project_ACDC\GUI\1018\g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65" y="4571999"/>
            <a:ext cx="2313905" cy="173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:\Project_ACDC\GUI\1018\abstract-blue-light-effect-with-shine-bright-vector-background-png_2698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432" y="4051196"/>
            <a:ext cx="2777033" cy="277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0" y="10387"/>
            <a:ext cx="350288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앨범 커버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프로그레스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효과 </a:t>
            </a:r>
            <a:r>
              <a:rPr lang="en-US" altLang="ko-KR" b="1" dirty="0" smtClean="0">
                <a:solidFill>
                  <a:schemeClr val="bg1"/>
                </a:solidFill>
              </a:rPr>
              <a:t>10/18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1029" name="Picture 5" descr="U:\Project_ACDC\GUI\1018\rebnem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460" y="5972175"/>
            <a:ext cx="3581399" cy="268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:\Project_ACDC\GUI\1018\untitled-1jhgggf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1" y="5972175"/>
            <a:ext cx="3581399" cy="268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6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Project_ACDC\GUI\1018\ACDC_191017\05_Music_02_Sel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6631740" y="3350172"/>
            <a:ext cx="70710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:\Project_ACDC\GUI\1018\ACDC_191017\03_Auto_01_Route_03_Select_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1" r="71445"/>
          <a:stretch/>
        </p:blipFill>
        <p:spPr bwMode="auto">
          <a:xfrm>
            <a:off x="4812484" y="3769345"/>
            <a:ext cx="3481431" cy="28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47288" y="5210271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하단 패턴에 적용된 컬러는 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우측</a:t>
            </a:r>
            <a:r>
              <a:rPr lang="en-US" altLang="ko-KR" sz="1200" dirty="0" smtClean="0">
                <a:solidFill>
                  <a:srgbClr val="FF0000"/>
                </a:solidFill>
              </a:rPr>
              <a:t>) </a:t>
            </a:r>
            <a:r>
              <a:rPr lang="ko-KR" altLang="en-US" sz="1200" dirty="0" smtClean="0">
                <a:solidFill>
                  <a:srgbClr val="FF0000"/>
                </a:solidFill>
              </a:rPr>
              <a:t>하단으로 갈수록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일부 회색이 보이게 해주세요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746620" y="2919369"/>
            <a:ext cx="1434518" cy="12499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10387"/>
            <a:ext cx="2757486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패턴 적용된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컬러감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10/18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0387"/>
            <a:ext cx="2757486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패턴 적용된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컬러감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10/18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U:\Project_ACDC\GUI\1018\ACDC_191017\04_Manual_02_S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0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562062" y="1786855"/>
            <a:ext cx="1635854" cy="5201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477241" y="3784143"/>
            <a:ext cx="393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엠버</a:t>
            </a:r>
            <a:r>
              <a:rPr lang="ko-KR" altLang="en-US" sz="1200" dirty="0" smtClean="0">
                <a:solidFill>
                  <a:srgbClr val="FF0000"/>
                </a:solidFill>
              </a:rPr>
              <a:t> 컬러가 하단 블랙영역까지는 비치지 않게 해주세요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패턴에만 컬러가 적용 되게</a:t>
            </a:r>
            <a:r>
              <a:rPr lang="en-US" altLang="ko-KR" sz="1200" dirty="0" smtClean="0">
                <a:solidFill>
                  <a:srgbClr val="FF0000"/>
                </a:solidFill>
              </a:rPr>
              <a:t>~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09725" y="3565321"/>
            <a:ext cx="1073791" cy="18120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7241" y="1766354"/>
            <a:ext cx="2823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엄버</a:t>
            </a:r>
            <a:r>
              <a:rPr lang="ko-KR" altLang="en-US" sz="1200" dirty="0" smtClean="0">
                <a:solidFill>
                  <a:srgbClr val="FF0000"/>
                </a:solidFill>
              </a:rPr>
              <a:t> 컬러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조금만더</a:t>
            </a:r>
            <a:r>
              <a:rPr lang="ko-KR" altLang="en-US" sz="1200" dirty="0" smtClean="0">
                <a:solidFill>
                  <a:srgbClr val="FF0000"/>
                </a:solidFill>
              </a:rPr>
              <a:t> 넓게 적용 해주세요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7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0387"/>
            <a:ext cx="252665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컬러감</a:t>
            </a:r>
            <a:r>
              <a:rPr lang="ko-KR" altLang="en-US" b="1" dirty="0" smtClean="0">
                <a:solidFill>
                  <a:schemeClr val="bg1"/>
                </a:solidFill>
              </a:rPr>
              <a:t> 참고 영상 </a:t>
            </a:r>
            <a:r>
              <a:rPr lang="en-US" altLang="ko-KR" b="1" dirty="0" smtClean="0">
                <a:solidFill>
                  <a:schemeClr val="bg1"/>
                </a:solidFill>
              </a:rPr>
              <a:t>10/18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0491" y="1318679"/>
            <a:ext cx="74728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https://www.youtube.com/watch?v=AZm6pq0xmGE&amp;list=PL-QpqdtSsD2gKk79KD0oiRtqaU1Lcw_tm&amp;index=14&amp;t=0s</a:t>
            </a:r>
            <a:endParaRPr lang="en-US" altLang="ko-KR" sz="1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10491" y="2055331"/>
            <a:ext cx="68236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https://www.youtube.com/watch?v=IzpmRkjFLLE&amp;list=PL-QpqdtSsD2gKk79KD0oiRtqaU1Lcw_tm&amp;index=1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810491" y="1052736"/>
            <a:ext cx="1898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The Beauty Of Ex </a:t>
            </a:r>
            <a:r>
              <a:rPr lang="en-US" altLang="ko-KR" sz="1200" b="1" dirty="0" err="1"/>
              <a:t>Machina</a:t>
            </a:r>
            <a:r>
              <a:rPr lang="en-US" altLang="ko-KR" sz="1200" b="1" dirty="0"/>
              <a:t> 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10491" y="1844824"/>
            <a:ext cx="1527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ko-KR" altLang="en-US" sz="1200" dirty="0" err="1"/>
              <a:t>블레이드</a:t>
            </a:r>
            <a:r>
              <a:rPr lang="ko-KR" altLang="en-US" sz="1200" dirty="0"/>
              <a:t> 러너 </a:t>
            </a:r>
            <a:r>
              <a:rPr lang="en-US" altLang="ko-KR" sz="1200" dirty="0"/>
              <a:t>2049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810491" y="2780928"/>
            <a:ext cx="3313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https://www.youtube.com/watch?v=dtHgyxcKkcQ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810491" y="2570421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The Beauty Of Oblivion 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810491" y="3645024"/>
            <a:ext cx="3313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https://www.youtube.com/watch?v=G9rxMxeLrLs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10491" y="3434517"/>
            <a:ext cx="2281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The Beauty Of The Neon Demon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09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Structure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97894" y="987767"/>
            <a:ext cx="1259441" cy="38837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idle</a:t>
            </a:r>
            <a:r>
              <a:rPr lang="ko-KR" altLang="en-US" sz="900" dirty="0">
                <a:solidFill>
                  <a:prstClr val="black"/>
                </a:solidFill>
              </a:rPr>
              <a:t> 화면</a:t>
            </a:r>
            <a:endParaRPr lang="en-US" altLang="ko-KR" sz="900" dirty="0">
              <a:solidFill>
                <a:prstClr val="black"/>
              </a:solidFill>
            </a:endParaRP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close)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9995" y="987767"/>
            <a:ext cx="1109897" cy="38837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Welcome</a:t>
            </a: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open)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2552" y="1054440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AI </a:t>
            </a:r>
            <a:r>
              <a:rPr lang="ko-KR" altLang="en-US" sz="900" dirty="0">
                <a:solidFill>
                  <a:prstClr val="black"/>
                </a:solidFill>
              </a:rPr>
              <a:t>입장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931318" y="987767"/>
            <a:ext cx="2184107" cy="3883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Menu preview</a:t>
            </a: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welcome, map, music, mode change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97895" y="2283740"/>
            <a:ext cx="1259441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V-touch </a:t>
            </a:r>
            <a:r>
              <a:rPr lang="ko-KR" altLang="en-US" sz="900" dirty="0">
                <a:solidFill>
                  <a:prstClr val="black"/>
                </a:solidFill>
              </a:rPr>
              <a:t>가이드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59996" y="2283740"/>
            <a:ext cx="110989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목적지 제안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72552" y="1946783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일정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72552" y="2277953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일정 </a:t>
            </a:r>
            <a:r>
              <a:rPr lang="en-US" altLang="ko-KR" sz="900" dirty="0">
                <a:solidFill>
                  <a:prstClr val="black"/>
                </a:solidFill>
              </a:rPr>
              <a:t>B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72552" y="2609123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일정 </a:t>
            </a:r>
            <a:r>
              <a:rPr lang="en-US" altLang="ko-KR" sz="900" dirty="0">
                <a:solidFill>
                  <a:prstClr val="black"/>
                </a:solidFill>
              </a:rPr>
              <a:t>C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31318" y="2211277"/>
            <a:ext cx="1256106" cy="38837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자동 주행 기본 화면</a:t>
            </a:r>
          </a:p>
          <a:p>
            <a:pPr algn="ctr"/>
            <a:r>
              <a:rPr lang="en-US" altLang="ko-KR" sz="900" dirty="0">
                <a:solidFill>
                  <a:srgbClr val="FF0000"/>
                </a:solidFill>
              </a:rPr>
              <a:t>map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7895" y="3513041"/>
            <a:ext cx="1259441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변경 가이드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59996" y="3513040"/>
            <a:ext cx="110989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음악 선택 메뉴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372552" y="3181870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음악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2552" y="3513040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</a:t>
            </a:r>
            <a:r>
              <a:rPr lang="en-US" altLang="ko-KR" sz="900" dirty="0">
                <a:solidFill>
                  <a:prstClr val="black"/>
                </a:solidFill>
              </a:rPr>
              <a:t>B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2552" y="3844210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</a:t>
            </a:r>
            <a:r>
              <a:rPr lang="en-US" altLang="ko-KR" sz="900" dirty="0">
                <a:solidFill>
                  <a:prstClr val="black"/>
                </a:solidFill>
              </a:rPr>
              <a:t>C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97895" y="4742342"/>
            <a:ext cx="1259441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수동 주행 변경 제안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959996" y="4742342"/>
            <a:ext cx="110989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주행 모드 변경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372552" y="4742342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Eye tracking </a:t>
            </a:r>
            <a:r>
              <a:rPr lang="ko-KR" altLang="en-US" sz="900" dirty="0">
                <a:solidFill>
                  <a:prstClr val="black"/>
                </a:solidFill>
              </a:rPr>
              <a:t>가이드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931318" y="4742342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수동 주행 기본 화면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397894" y="5971644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차량 추돌 경고 노출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56660" y="5972182"/>
            <a:ext cx="1256105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목적지 도착 알림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796305" y="5901083"/>
            <a:ext cx="1256106" cy="388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idle</a:t>
            </a:r>
            <a:r>
              <a:rPr lang="ko-KR" altLang="en-US" sz="900" dirty="0">
                <a:solidFill>
                  <a:prstClr val="black"/>
                </a:solidFill>
              </a:rPr>
              <a:t> 화면 전환 </a:t>
            </a:r>
            <a:endParaRPr lang="en-US" altLang="ko-KR" sz="900" dirty="0">
              <a:solidFill>
                <a:prstClr val="black"/>
              </a:solidFill>
            </a:endParaRP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close)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1534" y="1054440"/>
            <a:ext cx="971907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글로벌 메뉴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515426" y="5972182"/>
            <a:ext cx="921208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하차 가이드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39293" y="5972182"/>
            <a:ext cx="75435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AI </a:t>
            </a:r>
            <a:r>
              <a:rPr lang="ko-KR" altLang="en-US" sz="900" dirty="0">
                <a:solidFill>
                  <a:prstClr val="black"/>
                </a:solidFill>
              </a:rPr>
              <a:t>퇴장</a:t>
            </a:r>
          </a:p>
        </p:txBody>
      </p:sp>
      <p:cxnSp>
        <p:nvCxnSpPr>
          <p:cNvPr id="7" name="직선 화살표 연결선 6"/>
          <p:cNvCxnSpPr>
            <a:stCxn id="11" idx="3"/>
            <a:endCxn id="12" idx="1"/>
          </p:cNvCxnSpPr>
          <p:nvPr/>
        </p:nvCxnSpPr>
        <p:spPr>
          <a:xfrm>
            <a:off x="3657335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069892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628658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5" idx="3"/>
            <a:endCxn id="16" idx="1"/>
          </p:cNvCxnSpPr>
          <p:nvPr/>
        </p:nvCxnSpPr>
        <p:spPr>
          <a:xfrm>
            <a:off x="3657336" y="24112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069891" y="365178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1" idx="3"/>
            <a:endCxn id="22" idx="1"/>
          </p:cNvCxnSpPr>
          <p:nvPr/>
        </p:nvCxnSpPr>
        <p:spPr>
          <a:xfrm flipV="1">
            <a:off x="3657336" y="3640553"/>
            <a:ext cx="30266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6" idx="3"/>
            <a:endCxn id="27" idx="1"/>
          </p:cNvCxnSpPr>
          <p:nvPr/>
        </p:nvCxnSpPr>
        <p:spPr>
          <a:xfrm>
            <a:off x="3657336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7" idx="3"/>
            <a:endCxn id="28" idx="1"/>
          </p:cNvCxnSpPr>
          <p:nvPr/>
        </p:nvCxnSpPr>
        <p:spPr>
          <a:xfrm>
            <a:off x="5069892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8" idx="3"/>
            <a:endCxn id="29" idx="1"/>
          </p:cNvCxnSpPr>
          <p:nvPr/>
        </p:nvCxnSpPr>
        <p:spPr>
          <a:xfrm>
            <a:off x="6628658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1" idx="3"/>
            <a:endCxn id="32" idx="1"/>
          </p:cNvCxnSpPr>
          <p:nvPr/>
        </p:nvCxnSpPr>
        <p:spPr>
          <a:xfrm>
            <a:off x="3654000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212765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436633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7493646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대괄호 68"/>
          <p:cNvSpPr/>
          <p:nvPr/>
        </p:nvSpPr>
        <p:spPr>
          <a:xfrm>
            <a:off x="5216102" y="3314826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628658" y="24112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왼쪽 대괄호 78"/>
          <p:cNvSpPr/>
          <p:nvPr/>
        </p:nvSpPr>
        <p:spPr>
          <a:xfrm flipH="1">
            <a:off x="6624593" y="2074296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 79"/>
          <p:cNvSpPr/>
          <p:nvPr/>
        </p:nvSpPr>
        <p:spPr>
          <a:xfrm>
            <a:off x="3028346" y="3638550"/>
            <a:ext cx="4524375" cy="1104900"/>
          </a:xfrm>
          <a:custGeom>
            <a:avLst/>
            <a:gdLst>
              <a:gd name="connsiteX0" fmla="*/ 3600450 w 3886200"/>
              <a:gd name="connsiteY0" fmla="*/ 0 h 1104900"/>
              <a:gd name="connsiteX1" fmla="*/ 3886200 w 3886200"/>
              <a:gd name="connsiteY1" fmla="*/ 0 h 1104900"/>
              <a:gd name="connsiteX2" fmla="*/ 3886200 w 3886200"/>
              <a:gd name="connsiteY2" fmla="*/ 790575 h 1104900"/>
              <a:gd name="connsiteX3" fmla="*/ 0 w 3886200"/>
              <a:gd name="connsiteY3" fmla="*/ 790575 h 1104900"/>
              <a:gd name="connsiteX4" fmla="*/ 0 w 3886200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104900">
                <a:moveTo>
                  <a:pt x="3600450" y="0"/>
                </a:moveTo>
                <a:lnTo>
                  <a:pt x="3886200" y="0"/>
                </a:lnTo>
                <a:lnTo>
                  <a:pt x="3886200" y="790575"/>
                </a:lnTo>
                <a:lnTo>
                  <a:pt x="0" y="790575"/>
                </a:lnTo>
                <a:lnTo>
                  <a:pt x="0" y="11049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 80"/>
          <p:cNvSpPr/>
          <p:nvPr/>
        </p:nvSpPr>
        <p:spPr>
          <a:xfrm>
            <a:off x="3028347" y="1371600"/>
            <a:ext cx="4991703" cy="914400"/>
          </a:xfrm>
          <a:custGeom>
            <a:avLst/>
            <a:gdLst>
              <a:gd name="connsiteX0" fmla="*/ 5057775 w 5057775"/>
              <a:gd name="connsiteY0" fmla="*/ 0 h 914400"/>
              <a:gd name="connsiteX1" fmla="*/ 5057775 w 5057775"/>
              <a:gd name="connsiteY1" fmla="*/ 276225 h 914400"/>
              <a:gd name="connsiteX2" fmla="*/ 0 w 5057775"/>
              <a:gd name="connsiteY2" fmla="*/ 276225 h 914400"/>
              <a:gd name="connsiteX3" fmla="*/ 0 w 505777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75" h="914400">
                <a:moveTo>
                  <a:pt x="5057775" y="0"/>
                </a:moveTo>
                <a:lnTo>
                  <a:pt x="5057775" y="276225"/>
                </a:lnTo>
                <a:lnTo>
                  <a:pt x="0" y="27622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5069891" y="2413978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/>
          <p:cNvSpPr/>
          <p:nvPr/>
        </p:nvSpPr>
        <p:spPr>
          <a:xfrm>
            <a:off x="5216102" y="2077021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왼쪽 대괄호 83"/>
          <p:cNvSpPr/>
          <p:nvPr/>
        </p:nvSpPr>
        <p:spPr>
          <a:xfrm flipH="1">
            <a:off x="6624593" y="3303142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256943" y="1181953"/>
            <a:ext cx="1140951" cy="3687901"/>
            <a:chOff x="1895209" y="1181953"/>
            <a:chExt cx="302660" cy="3687901"/>
          </a:xfrm>
        </p:grpSpPr>
        <p:cxnSp>
          <p:nvCxnSpPr>
            <p:cNvPr id="87" name="직선 화살표 연결선 86"/>
            <p:cNvCxnSpPr/>
            <p:nvPr/>
          </p:nvCxnSpPr>
          <p:spPr>
            <a:xfrm>
              <a:off x="1895209" y="1181953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1895209" y="2413978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1895209" y="3648889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>
              <a:off x="1895209" y="4869854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자유형 90"/>
          <p:cNvSpPr/>
          <p:nvPr/>
        </p:nvSpPr>
        <p:spPr>
          <a:xfrm>
            <a:off x="1117501" y="1181953"/>
            <a:ext cx="139442" cy="3685322"/>
          </a:xfrm>
          <a:custGeom>
            <a:avLst/>
            <a:gdLst>
              <a:gd name="connsiteX0" fmla="*/ 133350 w 133350"/>
              <a:gd name="connsiteY0" fmla="*/ 3676650 h 3676650"/>
              <a:gd name="connsiteX1" fmla="*/ 133350 w 133350"/>
              <a:gd name="connsiteY1" fmla="*/ 0 h 3676650"/>
              <a:gd name="connsiteX2" fmla="*/ 0 w 133350"/>
              <a:gd name="connsiteY2" fmla="*/ 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676650">
                <a:moveTo>
                  <a:pt x="133350" y="3676650"/>
                </a:move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2" name="자유형 91"/>
          <p:cNvSpPr/>
          <p:nvPr/>
        </p:nvSpPr>
        <p:spPr>
          <a:xfrm>
            <a:off x="3028347" y="2609850"/>
            <a:ext cx="4524375" cy="914400"/>
          </a:xfrm>
          <a:custGeom>
            <a:avLst/>
            <a:gdLst>
              <a:gd name="connsiteX0" fmla="*/ 4514850 w 4514850"/>
              <a:gd name="connsiteY0" fmla="*/ 0 h 914400"/>
              <a:gd name="connsiteX1" fmla="*/ 4514850 w 4514850"/>
              <a:gd name="connsiteY1" fmla="*/ 409575 h 914400"/>
              <a:gd name="connsiteX2" fmla="*/ 0 w 4514850"/>
              <a:gd name="connsiteY2" fmla="*/ 409575 h 914400"/>
              <a:gd name="connsiteX3" fmla="*/ 0 w 451485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914400">
                <a:moveTo>
                  <a:pt x="4514850" y="0"/>
                </a:moveTo>
                <a:lnTo>
                  <a:pt x="4514850" y="409575"/>
                </a:lnTo>
                <a:lnTo>
                  <a:pt x="0" y="40957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10025" y="4782515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mode change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410025" y="3561243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music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10025" y="2321045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map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410025" y="1101734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welcome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397894" y="828738"/>
            <a:ext cx="561646" cy="158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entrance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709512" y="5746710"/>
            <a:ext cx="342899" cy="154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exit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931318" y="3514678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사운드 컨트롤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6628658" y="365178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D2118BD-1944-4B75-B6B1-1581B3A88215}"/>
              </a:ext>
            </a:extLst>
          </p:cNvPr>
          <p:cNvSpPr/>
          <p:nvPr/>
        </p:nvSpPr>
        <p:spPr>
          <a:xfrm>
            <a:off x="6932000" y="2049273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sc_automatic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5420CBFB-EF21-4293-9925-E589832B8A32}"/>
              </a:ext>
            </a:extLst>
          </p:cNvPr>
          <p:cNvSpPr/>
          <p:nvPr/>
        </p:nvSpPr>
        <p:spPr>
          <a:xfrm>
            <a:off x="6932000" y="3343448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sc_s_con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7E3A9537-040D-46FC-8A4D-F03D43E12A74}"/>
              </a:ext>
            </a:extLst>
          </p:cNvPr>
          <p:cNvSpPr/>
          <p:nvPr/>
        </p:nvSpPr>
        <p:spPr>
          <a:xfrm>
            <a:off x="3964059" y="3343448"/>
            <a:ext cx="1105833" cy="1729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sc_m_sel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DB446A2E-BBB4-485E-8A4C-B3A9B6A2416D}"/>
              </a:ext>
            </a:extLst>
          </p:cNvPr>
          <p:cNvSpPr/>
          <p:nvPr/>
        </p:nvSpPr>
        <p:spPr>
          <a:xfrm>
            <a:off x="6932000" y="4570507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sc_manual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DF94C65F-0E6A-4343-A08B-1D9D926C9461}"/>
              </a:ext>
            </a:extLst>
          </p:cNvPr>
          <p:cNvSpPr/>
          <p:nvPr/>
        </p:nvSpPr>
        <p:spPr>
          <a:xfrm>
            <a:off x="2398576" y="5808807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sc_manual_alert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="" xmlns:a16="http://schemas.microsoft.com/office/drawing/2014/main" id="{9FA15A87-0DB2-4DF8-8FE6-8FE6E9B182F7}"/>
              </a:ext>
            </a:extLst>
          </p:cNvPr>
          <p:cNvSpPr/>
          <p:nvPr/>
        </p:nvSpPr>
        <p:spPr>
          <a:xfrm>
            <a:off x="3019425" y="5003086"/>
            <a:ext cx="4533900" cy="781050"/>
          </a:xfrm>
          <a:custGeom>
            <a:avLst/>
            <a:gdLst>
              <a:gd name="connsiteX0" fmla="*/ 4533900 w 4533900"/>
              <a:gd name="connsiteY0" fmla="*/ 0 h 781050"/>
              <a:gd name="connsiteX1" fmla="*/ 4533900 w 4533900"/>
              <a:gd name="connsiteY1" fmla="*/ 361950 h 781050"/>
              <a:gd name="connsiteX2" fmla="*/ 0 w 4533900"/>
              <a:gd name="connsiteY2" fmla="*/ 361950 h 781050"/>
              <a:gd name="connsiteX3" fmla="*/ 0 w 4533900"/>
              <a:gd name="connsiteY3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3900" h="781050">
                <a:moveTo>
                  <a:pt x="4533900" y="0"/>
                </a:moveTo>
                <a:lnTo>
                  <a:pt x="4533900" y="361950"/>
                </a:lnTo>
                <a:lnTo>
                  <a:pt x="0" y="361950"/>
                </a:lnTo>
                <a:lnTo>
                  <a:pt x="0" y="78105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595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Structure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97894" y="987767"/>
            <a:ext cx="1259441" cy="38837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idle</a:t>
            </a:r>
            <a:r>
              <a:rPr lang="ko-KR" altLang="en-US" sz="900" dirty="0">
                <a:solidFill>
                  <a:prstClr val="black"/>
                </a:solidFill>
              </a:rPr>
              <a:t> 화면</a:t>
            </a:r>
            <a:endParaRPr lang="en-US" altLang="ko-KR" sz="900" dirty="0">
              <a:solidFill>
                <a:prstClr val="black"/>
              </a:solidFill>
            </a:endParaRP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close)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9995" y="987767"/>
            <a:ext cx="1109897" cy="38837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Welcome</a:t>
            </a: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open)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2552" y="1054440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AI </a:t>
            </a:r>
            <a:r>
              <a:rPr lang="ko-KR" altLang="en-US" sz="900" dirty="0">
                <a:solidFill>
                  <a:prstClr val="black"/>
                </a:solidFill>
              </a:rPr>
              <a:t>입장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931318" y="987767"/>
            <a:ext cx="2184107" cy="3883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Menu preview</a:t>
            </a: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welcome, map, music, mode change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97895" y="2283740"/>
            <a:ext cx="1259441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V-touch </a:t>
            </a:r>
            <a:r>
              <a:rPr lang="ko-KR" altLang="en-US" sz="900" dirty="0">
                <a:solidFill>
                  <a:prstClr val="black"/>
                </a:solidFill>
              </a:rPr>
              <a:t>가이드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59996" y="2283740"/>
            <a:ext cx="110989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목적지 제안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72552" y="1946783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일정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72552" y="2277953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일정 </a:t>
            </a:r>
            <a:r>
              <a:rPr lang="en-US" altLang="ko-KR" sz="900" dirty="0">
                <a:solidFill>
                  <a:prstClr val="black"/>
                </a:solidFill>
              </a:rPr>
              <a:t>B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72552" y="2609123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일정 </a:t>
            </a:r>
            <a:r>
              <a:rPr lang="en-US" altLang="ko-KR" sz="900" dirty="0">
                <a:solidFill>
                  <a:prstClr val="black"/>
                </a:solidFill>
              </a:rPr>
              <a:t>C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31318" y="2211277"/>
            <a:ext cx="1256106" cy="38837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자동 주행 기본 화면</a:t>
            </a:r>
          </a:p>
          <a:p>
            <a:pPr algn="ctr"/>
            <a:r>
              <a:rPr lang="en-US" altLang="ko-KR" sz="900" dirty="0">
                <a:solidFill>
                  <a:srgbClr val="FF0000"/>
                </a:solidFill>
              </a:rPr>
              <a:t>map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7895" y="3513041"/>
            <a:ext cx="1259441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변경 가이드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59996" y="3513040"/>
            <a:ext cx="110989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음악 선택 메뉴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372552" y="3181870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음악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2552" y="3513040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</a:t>
            </a:r>
            <a:r>
              <a:rPr lang="en-US" altLang="ko-KR" sz="900" dirty="0">
                <a:solidFill>
                  <a:prstClr val="black"/>
                </a:solidFill>
              </a:rPr>
              <a:t>B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2552" y="3844210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음악 </a:t>
            </a:r>
            <a:r>
              <a:rPr lang="en-US" altLang="ko-KR" sz="900" dirty="0">
                <a:solidFill>
                  <a:prstClr val="black"/>
                </a:solidFill>
              </a:rPr>
              <a:t>C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97895" y="4742342"/>
            <a:ext cx="1259441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수동 주행 변경 제안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959996" y="4742342"/>
            <a:ext cx="110989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주행 모드 변경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372552" y="4742342"/>
            <a:ext cx="1256106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Eye tracking </a:t>
            </a:r>
            <a:r>
              <a:rPr lang="ko-KR" altLang="en-US" sz="900" dirty="0">
                <a:solidFill>
                  <a:prstClr val="black"/>
                </a:solidFill>
              </a:rPr>
              <a:t>가이드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931318" y="4742342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수동 주행 기본 화면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397894" y="5971644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차량 추돌 경고 노출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56660" y="5972182"/>
            <a:ext cx="1256105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목적지 도착 알림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796305" y="5901083"/>
            <a:ext cx="1256106" cy="38837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idle</a:t>
            </a:r>
            <a:r>
              <a:rPr lang="ko-KR" altLang="en-US" sz="900" dirty="0">
                <a:solidFill>
                  <a:prstClr val="black"/>
                </a:solidFill>
              </a:rPr>
              <a:t> 화면 전환 </a:t>
            </a:r>
            <a:endParaRPr lang="en-US" altLang="ko-KR" sz="900" dirty="0">
              <a:solidFill>
                <a:prstClr val="black"/>
              </a:solidFill>
            </a:endParaRPr>
          </a:p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(screen close)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1534" y="1054440"/>
            <a:ext cx="971907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</a:rPr>
              <a:t>글로벌 메뉴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515426" y="5972182"/>
            <a:ext cx="921208" cy="25502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하차 가이드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39293" y="5972182"/>
            <a:ext cx="754353" cy="255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</a:rPr>
              <a:t>AI </a:t>
            </a:r>
            <a:r>
              <a:rPr lang="ko-KR" altLang="en-US" sz="900" dirty="0">
                <a:solidFill>
                  <a:prstClr val="black"/>
                </a:solidFill>
              </a:rPr>
              <a:t>퇴장</a:t>
            </a:r>
          </a:p>
        </p:txBody>
      </p:sp>
      <p:cxnSp>
        <p:nvCxnSpPr>
          <p:cNvPr id="7" name="직선 화살표 연결선 6"/>
          <p:cNvCxnSpPr>
            <a:stCxn id="11" idx="3"/>
            <a:endCxn id="12" idx="1"/>
          </p:cNvCxnSpPr>
          <p:nvPr/>
        </p:nvCxnSpPr>
        <p:spPr>
          <a:xfrm>
            <a:off x="3657335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069892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628658" y="11819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5" idx="3"/>
            <a:endCxn id="16" idx="1"/>
          </p:cNvCxnSpPr>
          <p:nvPr/>
        </p:nvCxnSpPr>
        <p:spPr>
          <a:xfrm>
            <a:off x="3657336" y="24112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069891" y="365178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1" idx="3"/>
            <a:endCxn id="22" idx="1"/>
          </p:cNvCxnSpPr>
          <p:nvPr/>
        </p:nvCxnSpPr>
        <p:spPr>
          <a:xfrm flipV="1">
            <a:off x="3657336" y="3640553"/>
            <a:ext cx="302660" cy="1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6" idx="3"/>
            <a:endCxn id="27" idx="1"/>
          </p:cNvCxnSpPr>
          <p:nvPr/>
        </p:nvCxnSpPr>
        <p:spPr>
          <a:xfrm>
            <a:off x="3657336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7" idx="3"/>
            <a:endCxn id="28" idx="1"/>
          </p:cNvCxnSpPr>
          <p:nvPr/>
        </p:nvCxnSpPr>
        <p:spPr>
          <a:xfrm>
            <a:off x="5069892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8" idx="3"/>
            <a:endCxn id="29" idx="1"/>
          </p:cNvCxnSpPr>
          <p:nvPr/>
        </p:nvCxnSpPr>
        <p:spPr>
          <a:xfrm>
            <a:off x="6628658" y="486985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1" idx="3"/>
            <a:endCxn id="32" idx="1"/>
          </p:cNvCxnSpPr>
          <p:nvPr/>
        </p:nvCxnSpPr>
        <p:spPr>
          <a:xfrm>
            <a:off x="3654000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212765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436633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7493646" y="6099157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대괄호 68"/>
          <p:cNvSpPr/>
          <p:nvPr/>
        </p:nvSpPr>
        <p:spPr>
          <a:xfrm>
            <a:off x="5216102" y="3314826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628658" y="241125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왼쪽 대괄호 78"/>
          <p:cNvSpPr/>
          <p:nvPr/>
        </p:nvSpPr>
        <p:spPr>
          <a:xfrm flipH="1">
            <a:off x="6624593" y="2074296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 79"/>
          <p:cNvSpPr/>
          <p:nvPr/>
        </p:nvSpPr>
        <p:spPr>
          <a:xfrm>
            <a:off x="3028346" y="3638550"/>
            <a:ext cx="4524375" cy="1104900"/>
          </a:xfrm>
          <a:custGeom>
            <a:avLst/>
            <a:gdLst>
              <a:gd name="connsiteX0" fmla="*/ 3600450 w 3886200"/>
              <a:gd name="connsiteY0" fmla="*/ 0 h 1104900"/>
              <a:gd name="connsiteX1" fmla="*/ 3886200 w 3886200"/>
              <a:gd name="connsiteY1" fmla="*/ 0 h 1104900"/>
              <a:gd name="connsiteX2" fmla="*/ 3886200 w 3886200"/>
              <a:gd name="connsiteY2" fmla="*/ 790575 h 1104900"/>
              <a:gd name="connsiteX3" fmla="*/ 0 w 3886200"/>
              <a:gd name="connsiteY3" fmla="*/ 790575 h 1104900"/>
              <a:gd name="connsiteX4" fmla="*/ 0 w 3886200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104900">
                <a:moveTo>
                  <a:pt x="3600450" y="0"/>
                </a:moveTo>
                <a:lnTo>
                  <a:pt x="3886200" y="0"/>
                </a:lnTo>
                <a:lnTo>
                  <a:pt x="3886200" y="790575"/>
                </a:lnTo>
                <a:lnTo>
                  <a:pt x="0" y="790575"/>
                </a:lnTo>
                <a:lnTo>
                  <a:pt x="0" y="11049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 80"/>
          <p:cNvSpPr/>
          <p:nvPr/>
        </p:nvSpPr>
        <p:spPr>
          <a:xfrm>
            <a:off x="3028347" y="1371600"/>
            <a:ext cx="4991703" cy="914400"/>
          </a:xfrm>
          <a:custGeom>
            <a:avLst/>
            <a:gdLst>
              <a:gd name="connsiteX0" fmla="*/ 5057775 w 5057775"/>
              <a:gd name="connsiteY0" fmla="*/ 0 h 914400"/>
              <a:gd name="connsiteX1" fmla="*/ 5057775 w 5057775"/>
              <a:gd name="connsiteY1" fmla="*/ 276225 h 914400"/>
              <a:gd name="connsiteX2" fmla="*/ 0 w 5057775"/>
              <a:gd name="connsiteY2" fmla="*/ 276225 h 914400"/>
              <a:gd name="connsiteX3" fmla="*/ 0 w 505777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75" h="914400">
                <a:moveTo>
                  <a:pt x="5057775" y="0"/>
                </a:moveTo>
                <a:lnTo>
                  <a:pt x="5057775" y="276225"/>
                </a:lnTo>
                <a:lnTo>
                  <a:pt x="0" y="27622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5069891" y="2413978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왼쪽 대괄호 82"/>
          <p:cNvSpPr/>
          <p:nvPr/>
        </p:nvSpPr>
        <p:spPr>
          <a:xfrm>
            <a:off x="5216102" y="2077021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왼쪽 대괄호 83"/>
          <p:cNvSpPr/>
          <p:nvPr/>
        </p:nvSpPr>
        <p:spPr>
          <a:xfrm flipH="1">
            <a:off x="6624593" y="3303142"/>
            <a:ext cx="156449" cy="668126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256943" y="1181953"/>
            <a:ext cx="1140951" cy="3687901"/>
            <a:chOff x="1895209" y="1181953"/>
            <a:chExt cx="302660" cy="3687901"/>
          </a:xfrm>
        </p:grpSpPr>
        <p:cxnSp>
          <p:nvCxnSpPr>
            <p:cNvPr id="87" name="직선 화살표 연결선 86"/>
            <p:cNvCxnSpPr/>
            <p:nvPr/>
          </p:nvCxnSpPr>
          <p:spPr>
            <a:xfrm>
              <a:off x="1895209" y="1181953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1895209" y="2413978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1895209" y="3648889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>
              <a:off x="1895209" y="4869854"/>
              <a:ext cx="30266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자유형 90"/>
          <p:cNvSpPr/>
          <p:nvPr/>
        </p:nvSpPr>
        <p:spPr>
          <a:xfrm>
            <a:off x="1117501" y="1181953"/>
            <a:ext cx="139442" cy="3685322"/>
          </a:xfrm>
          <a:custGeom>
            <a:avLst/>
            <a:gdLst>
              <a:gd name="connsiteX0" fmla="*/ 133350 w 133350"/>
              <a:gd name="connsiteY0" fmla="*/ 3676650 h 3676650"/>
              <a:gd name="connsiteX1" fmla="*/ 133350 w 133350"/>
              <a:gd name="connsiteY1" fmla="*/ 0 h 3676650"/>
              <a:gd name="connsiteX2" fmla="*/ 0 w 133350"/>
              <a:gd name="connsiteY2" fmla="*/ 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676650">
                <a:moveTo>
                  <a:pt x="133350" y="3676650"/>
                </a:move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2" name="자유형 91"/>
          <p:cNvSpPr/>
          <p:nvPr/>
        </p:nvSpPr>
        <p:spPr>
          <a:xfrm>
            <a:off x="3028347" y="2609850"/>
            <a:ext cx="4524375" cy="914400"/>
          </a:xfrm>
          <a:custGeom>
            <a:avLst/>
            <a:gdLst>
              <a:gd name="connsiteX0" fmla="*/ 4514850 w 4514850"/>
              <a:gd name="connsiteY0" fmla="*/ 0 h 914400"/>
              <a:gd name="connsiteX1" fmla="*/ 4514850 w 4514850"/>
              <a:gd name="connsiteY1" fmla="*/ 409575 h 914400"/>
              <a:gd name="connsiteX2" fmla="*/ 0 w 4514850"/>
              <a:gd name="connsiteY2" fmla="*/ 409575 h 914400"/>
              <a:gd name="connsiteX3" fmla="*/ 0 w 451485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914400">
                <a:moveTo>
                  <a:pt x="4514850" y="0"/>
                </a:moveTo>
                <a:lnTo>
                  <a:pt x="4514850" y="409575"/>
                </a:lnTo>
                <a:lnTo>
                  <a:pt x="0" y="40957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10025" y="4782515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mode change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410025" y="3561243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music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10025" y="2321045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map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410025" y="1101734"/>
            <a:ext cx="791395" cy="1695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>
                    <a:lumMod val="65000"/>
                  </a:prstClr>
                </a:solidFill>
              </a:rPr>
              <a:t>welcome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397894" y="828738"/>
            <a:ext cx="561646" cy="158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entrance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709512" y="5746710"/>
            <a:ext cx="342899" cy="154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exit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931318" y="3514678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</a:rPr>
              <a:t>사운드 컨트롤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6628658" y="3651783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D2118BD-1944-4B75-B6B1-1581B3A88215}"/>
              </a:ext>
            </a:extLst>
          </p:cNvPr>
          <p:cNvSpPr/>
          <p:nvPr/>
        </p:nvSpPr>
        <p:spPr>
          <a:xfrm>
            <a:off x="6932000" y="2049273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sc_automatic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5420CBFB-EF21-4293-9925-E589832B8A32}"/>
              </a:ext>
            </a:extLst>
          </p:cNvPr>
          <p:cNvSpPr/>
          <p:nvPr/>
        </p:nvSpPr>
        <p:spPr>
          <a:xfrm>
            <a:off x="6932000" y="3343448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sc_s_con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7E3A9537-040D-46FC-8A4D-F03D43E12A74}"/>
              </a:ext>
            </a:extLst>
          </p:cNvPr>
          <p:cNvSpPr/>
          <p:nvPr/>
        </p:nvSpPr>
        <p:spPr>
          <a:xfrm>
            <a:off x="3964059" y="3343448"/>
            <a:ext cx="1105833" cy="1729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sc_m_sel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DB446A2E-BBB4-485E-8A4C-B3A9B6A2416D}"/>
              </a:ext>
            </a:extLst>
          </p:cNvPr>
          <p:cNvSpPr/>
          <p:nvPr/>
        </p:nvSpPr>
        <p:spPr>
          <a:xfrm>
            <a:off x="6932000" y="4570507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sc_manual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DF94C65F-0E6A-4343-A08B-1D9D926C9461}"/>
              </a:ext>
            </a:extLst>
          </p:cNvPr>
          <p:cNvSpPr/>
          <p:nvPr/>
        </p:nvSpPr>
        <p:spPr>
          <a:xfrm>
            <a:off x="2398576" y="5808807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prstClr val="white"/>
                </a:solidFill>
              </a:rPr>
              <a:t>sc_manual_alert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="" xmlns:a16="http://schemas.microsoft.com/office/drawing/2014/main" id="{9FA15A87-0DB2-4DF8-8FE6-8FE6E9B182F7}"/>
              </a:ext>
            </a:extLst>
          </p:cNvPr>
          <p:cNvSpPr/>
          <p:nvPr/>
        </p:nvSpPr>
        <p:spPr>
          <a:xfrm>
            <a:off x="3019425" y="5003086"/>
            <a:ext cx="4533900" cy="781050"/>
          </a:xfrm>
          <a:custGeom>
            <a:avLst/>
            <a:gdLst>
              <a:gd name="connsiteX0" fmla="*/ 4533900 w 4533900"/>
              <a:gd name="connsiteY0" fmla="*/ 0 h 781050"/>
              <a:gd name="connsiteX1" fmla="*/ 4533900 w 4533900"/>
              <a:gd name="connsiteY1" fmla="*/ 361950 h 781050"/>
              <a:gd name="connsiteX2" fmla="*/ 0 w 4533900"/>
              <a:gd name="connsiteY2" fmla="*/ 361950 h 781050"/>
              <a:gd name="connsiteX3" fmla="*/ 0 w 4533900"/>
              <a:gd name="connsiteY3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3900" h="781050">
                <a:moveTo>
                  <a:pt x="4533900" y="0"/>
                </a:moveTo>
                <a:lnTo>
                  <a:pt x="4533900" y="361950"/>
                </a:lnTo>
                <a:lnTo>
                  <a:pt x="0" y="361950"/>
                </a:lnTo>
                <a:lnTo>
                  <a:pt x="0" y="78105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1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"/>
          <a:stretch/>
        </p:blipFill>
        <p:spPr bwMode="auto">
          <a:xfrm>
            <a:off x="1748173" y="2236029"/>
            <a:ext cx="3896486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807" t="11576" r="62548" b="43839"/>
          <a:stretch/>
        </p:blipFill>
        <p:spPr>
          <a:xfrm>
            <a:off x="1748173" y="4546809"/>
            <a:ext cx="3820612" cy="216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491357" y="245746"/>
            <a:ext cx="2658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https://vimeo.com/73452102</a:t>
            </a:r>
            <a:endParaRPr lang="ko-KR" altLang="en-US" sz="1600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658479" y="3091967"/>
            <a:ext cx="2492554" cy="108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202422" y="2822247"/>
            <a:ext cx="2730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자율 주행 컬러 빛을 내는 메인 </a:t>
            </a:r>
            <a:r>
              <a:rPr lang="en-US" altLang="ko-KR" sz="1200" dirty="0" err="1" smtClean="0"/>
              <a:t>ai</a:t>
            </a:r>
            <a:endParaRPr lang="en-US" altLang="ko-KR" sz="1200" dirty="0" smtClean="0"/>
          </a:p>
          <a:p>
            <a:r>
              <a:rPr lang="ko-KR" altLang="en-US" sz="1200" dirty="0" smtClean="0"/>
              <a:t>주변 </a:t>
            </a:r>
            <a:r>
              <a:rPr lang="ko-KR" altLang="en-US" sz="1200" dirty="0" err="1" smtClean="0"/>
              <a:t>큐브들은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ai</a:t>
            </a:r>
            <a:r>
              <a:rPr lang="ko-KR" altLang="en-US" sz="1200" dirty="0" smtClean="0"/>
              <a:t>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컬러를 받아 빛남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역광이 컬러라고 생각하면 됨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주변 멀리 있는 한 개의 </a:t>
            </a:r>
            <a:r>
              <a:rPr lang="en-US" altLang="ko-KR" sz="1200" dirty="0" err="1" smtClean="0"/>
              <a:t>ai</a:t>
            </a:r>
            <a:r>
              <a:rPr lang="ko-KR" altLang="en-US" sz="1200" dirty="0" smtClean="0"/>
              <a:t>는 수동 주행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엠버</a:t>
            </a:r>
            <a:r>
              <a:rPr lang="ko-KR" altLang="en-US" sz="1200" dirty="0" smtClean="0"/>
              <a:t> 컬러 안고 있어 </a:t>
            </a:r>
            <a:r>
              <a:rPr lang="ko-KR" altLang="en-US" sz="1200" dirty="0" err="1" smtClean="0"/>
              <a:t>공간안에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두가지</a:t>
            </a:r>
            <a:endParaRPr lang="en-US" altLang="ko-KR" sz="1200" dirty="0" smtClean="0"/>
          </a:p>
          <a:p>
            <a:r>
              <a:rPr lang="ko-KR" altLang="en-US" sz="1200" dirty="0" smtClean="0"/>
              <a:t>컬러가 공존함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016737" y="5372919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점차 주변 </a:t>
            </a:r>
            <a:r>
              <a:rPr lang="ko-KR" altLang="en-US" sz="1200" dirty="0" err="1" smtClean="0"/>
              <a:t>큐브</a:t>
            </a:r>
            <a:r>
              <a:rPr lang="ko-KR" altLang="en-US" sz="1200" dirty="0" smtClean="0"/>
              <a:t> 사라지며</a:t>
            </a:r>
            <a:endParaRPr lang="en-US" altLang="ko-KR" sz="1200" dirty="0" smtClean="0"/>
          </a:p>
          <a:p>
            <a:r>
              <a:rPr lang="ko-KR" altLang="en-US" sz="1200" dirty="0" smtClean="0">
                <a:solidFill>
                  <a:srgbClr val="00B0F0"/>
                </a:solidFill>
              </a:rPr>
              <a:t>중앙에 </a:t>
            </a:r>
            <a:r>
              <a:rPr lang="en-US" altLang="ko-KR" sz="1200" dirty="0" smtClean="0"/>
              <a:t>AI</a:t>
            </a:r>
            <a:r>
              <a:rPr lang="ko-KR" altLang="en-US" sz="1200" dirty="0" smtClean="0"/>
              <a:t>만 남음</a:t>
            </a:r>
            <a:endParaRPr lang="ko-KR" altLang="en-US" sz="12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14135" r="6979" b="14135"/>
          <a:stretch/>
        </p:blipFill>
        <p:spPr bwMode="auto">
          <a:xfrm>
            <a:off x="9123517" y="2693878"/>
            <a:ext cx="2799080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1" t="24169" r="37507" b="28981"/>
          <a:stretch/>
        </p:blipFill>
        <p:spPr bwMode="auto">
          <a:xfrm>
            <a:off x="452967" y="855133"/>
            <a:ext cx="740462" cy="6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73" y="0"/>
            <a:ext cx="3819600" cy="208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5811311" y="54398"/>
            <a:ext cx="2787037" cy="1454936"/>
            <a:chOff x="5811311" y="178100"/>
            <a:chExt cx="3448033" cy="180000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311" y="178100"/>
              <a:ext cx="1674247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288" y="178100"/>
              <a:ext cx="1678056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직사각형 21"/>
          <p:cNvSpPr/>
          <p:nvPr/>
        </p:nvSpPr>
        <p:spPr>
          <a:xfrm>
            <a:off x="5740989" y="1509334"/>
            <a:ext cx="33522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 smtClean="0"/>
              <a:t>▲ 정각도 아님에 유의</a:t>
            </a:r>
            <a:endParaRPr lang="en-US" altLang="ko-KR" sz="6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기존 </a:t>
            </a:r>
            <a:r>
              <a:rPr lang="en-US" altLang="ko-KR" sz="1200" dirty="0" err="1" smtClean="0"/>
              <a:t>ai</a:t>
            </a:r>
            <a:r>
              <a:rPr lang="ko-KR" altLang="en-US" sz="1200" dirty="0" smtClean="0"/>
              <a:t>의 투명 </a:t>
            </a:r>
            <a:r>
              <a:rPr lang="ko-KR" altLang="en-US" sz="1200" dirty="0" err="1" smtClean="0"/>
              <a:t>큐브</a:t>
            </a:r>
            <a:r>
              <a:rPr lang="ko-KR" altLang="en-US" sz="1200" dirty="0" smtClean="0"/>
              <a:t> 구조를 확대해서 보여줌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기존 </a:t>
            </a:r>
            <a:r>
              <a:rPr lang="en-US" altLang="ko-KR" sz="1200" dirty="0" err="1" smtClean="0"/>
              <a:t>ai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투명 구조를 카메라가 뚫고 들어감  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9404870" y="4290271"/>
            <a:ext cx="21595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블루와 </a:t>
            </a:r>
            <a:r>
              <a:rPr lang="ko-KR" altLang="en-US" sz="900" dirty="0" err="1" smtClean="0"/>
              <a:t>엠버</a:t>
            </a:r>
            <a:r>
              <a:rPr lang="ko-KR" altLang="en-US" sz="900" dirty="0" smtClean="0"/>
              <a:t> 컬러 동시에 보여주는 예시</a:t>
            </a:r>
            <a:endParaRPr lang="en-US" altLang="ko-KR" sz="9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411003" y="2365582"/>
            <a:ext cx="2172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dirty="0" smtClean="0">
                <a:solidFill>
                  <a:srgbClr val="FF0000"/>
                </a:solidFill>
              </a:rPr>
              <a:t>이전 카메라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워킹과는</a:t>
            </a:r>
            <a:r>
              <a:rPr lang="ko-KR" altLang="en-US" sz="1200" dirty="0" smtClean="0">
                <a:solidFill>
                  <a:srgbClr val="FF0000"/>
                </a:solidFill>
              </a:rPr>
              <a:t> 반대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X</a:t>
            </a:r>
            <a:r>
              <a:rPr lang="ko-KR" altLang="en-US" sz="1200" dirty="0" smtClean="0">
                <a:solidFill>
                  <a:srgbClr val="FF0000"/>
                </a:solidFill>
              </a:rPr>
              <a:t>축으로 입장하는 방향으로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가야할</a:t>
            </a:r>
            <a:r>
              <a:rPr lang="ko-KR" altLang="en-US" sz="1200" dirty="0" smtClean="0">
                <a:solidFill>
                  <a:srgbClr val="FF0000"/>
                </a:solidFill>
              </a:rPr>
              <a:t> 것 같음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44143" y="3091967"/>
            <a:ext cx="1869215" cy="886146"/>
            <a:chOff x="8259233" y="4161367"/>
            <a:chExt cx="2857500" cy="1354666"/>
          </a:xfrm>
        </p:grpSpPr>
        <p:sp>
          <p:nvSpPr>
            <p:cNvPr id="16" name="직사각형 15"/>
            <p:cNvSpPr/>
            <p:nvPr/>
          </p:nvSpPr>
          <p:spPr>
            <a:xfrm>
              <a:off x="8259233" y="5105400"/>
              <a:ext cx="2857500" cy="410633"/>
            </a:xfrm>
            <a:custGeom>
              <a:avLst/>
              <a:gdLst>
                <a:gd name="connsiteX0" fmla="*/ 0 w 1989667"/>
                <a:gd name="connsiteY0" fmla="*/ 0 h 626533"/>
                <a:gd name="connsiteX1" fmla="*/ 1989667 w 1989667"/>
                <a:gd name="connsiteY1" fmla="*/ 0 h 626533"/>
                <a:gd name="connsiteX2" fmla="*/ 1989667 w 1989667"/>
                <a:gd name="connsiteY2" fmla="*/ 626533 h 626533"/>
                <a:gd name="connsiteX3" fmla="*/ 0 w 1989667"/>
                <a:gd name="connsiteY3" fmla="*/ 626533 h 626533"/>
                <a:gd name="connsiteX4" fmla="*/ 0 w 1989667"/>
                <a:gd name="connsiteY4" fmla="*/ 0 h 626533"/>
                <a:gd name="connsiteX0" fmla="*/ 355600 w 2345267"/>
                <a:gd name="connsiteY0" fmla="*/ 0 h 626533"/>
                <a:gd name="connsiteX1" fmla="*/ 2345267 w 2345267"/>
                <a:gd name="connsiteY1" fmla="*/ 0 h 626533"/>
                <a:gd name="connsiteX2" fmla="*/ 2345267 w 2345267"/>
                <a:gd name="connsiteY2" fmla="*/ 626533 h 626533"/>
                <a:gd name="connsiteX3" fmla="*/ 0 w 2345267"/>
                <a:gd name="connsiteY3" fmla="*/ 622300 h 626533"/>
                <a:gd name="connsiteX4" fmla="*/ 355600 w 2345267"/>
                <a:gd name="connsiteY4" fmla="*/ 0 h 626533"/>
                <a:gd name="connsiteX0" fmla="*/ 355600 w 2950633"/>
                <a:gd name="connsiteY0" fmla="*/ 0 h 622300"/>
                <a:gd name="connsiteX1" fmla="*/ 2345267 w 2950633"/>
                <a:gd name="connsiteY1" fmla="*/ 0 h 622300"/>
                <a:gd name="connsiteX2" fmla="*/ 2950633 w 2950633"/>
                <a:gd name="connsiteY2" fmla="*/ 613833 h 622300"/>
                <a:gd name="connsiteX3" fmla="*/ 0 w 2950633"/>
                <a:gd name="connsiteY3" fmla="*/ 622300 h 622300"/>
                <a:gd name="connsiteX4" fmla="*/ 355600 w 2950633"/>
                <a:gd name="connsiteY4" fmla="*/ 0 h 622300"/>
                <a:gd name="connsiteX0" fmla="*/ 355600 w 2857500"/>
                <a:gd name="connsiteY0" fmla="*/ 0 h 622300"/>
                <a:gd name="connsiteX1" fmla="*/ 2345267 w 2857500"/>
                <a:gd name="connsiteY1" fmla="*/ 0 h 622300"/>
                <a:gd name="connsiteX2" fmla="*/ 2857500 w 2857500"/>
                <a:gd name="connsiteY2" fmla="*/ 607417 h 622300"/>
                <a:gd name="connsiteX3" fmla="*/ 0 w 2857500"/>
                <a:gd name="connsiteY3" fmla="*/ 622300 h 622300"/>
                <a:gd name="connsiteX4" fmla="*/ 355600 w 2857500"/>
                <a:gd name="connsiteY4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0" h="622300">
                  <a:moveTo>
                    <a:pt x="355600" y="0"/>
                  </a:moveTo>
                  <a:lnTo>
                    <a:pt x="2345267" y="0"/>
                  </a:lnTo>
                  <a:lnTo>
                    <a:pt x="2857500" y="607417"/>
                  </a:lnTo>
                  <a:lnTo>
                    <a:pt x="0" y="622300"/>
                  </a:lnTo>
                  <a:lnTo>
                    <a:pt x="35560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610600" y="4161367"/>
              <a:ext cx="1998133" cy="9440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>
            <a:off x="3251200" y="3598333"/>
            <a:ext cx="931333" cy="292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40960" y="3744383"/>
            <a:ext cx="573119" cy="179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380067" y="3744383"/>
            <a:ext cx="1811866" cy="8987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-635873" y="5730081"/>
            <a:ext cx="21515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/>
              <a:t>https://www.pinterest.co.kr/pin/573927546265876720/?nic=1</a:t>
            </a:r>
            <a:endParaRPr lang="ko-KR" altLang="en-US" sz="600" dirty="0"/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6004" y="5025590"/>
            <a:ext cx="2531739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127336" y="3989868"/>
            <a:ext cx="1734770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▲ 공간 구조 참고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바닥에 그림자 아닌 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빛 맺힘 </a:t>
            </a:r>
            <a:r>
              <a:rPr lang="en-US" altLang="ko-KR" sz="1050" dirty="0">
                <a:solidFill>
                  <a:srgbClr val="FF0000"/>
                </a:solidFill>
              </a:rPr>
              <a:t>/ </a:t>
            </a:r>
            <a:r>
              <a:rPr lang="ko-KR" altLang="en-US" sz="1050" dirty="0">
                <a:solidFill>
                  <a:srgbClr val="FF0000"/>
                </a:solidFill>
              </a:rPr>
              <a:t>수동 주행 시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하단 </a:t>
            </a:r>
            <a:r>
              <a:rPr lang="ko-KR" altLang="en-US" sz="1050" dirty="0" err="1">
                <a:solidFill>
                  <a:srgbClr val="FF0000"/>
                </a:solidFill>
              </a:rPr>
              <a:t>엠비언트</a:t>
            </a:r>
            <a:r>
              <a:rPr lang="ko-KR" altLang="en-US" sz="1050" dirty="0">
                <a:solidFill>
                  <a:srgbClr val="FF0000"/>
                </a:solidFill>
              </a:rPr>
              <a:t> 영역에도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응용할 예정 </a:t>
            </a:r>
            <a:r>
              <a:rPr lang="en-US" altLang="ko-KR" sz="1050" dirty="0">
                <a:solidFill>
                  <a:srgbClr val="FF0000"/>
                </a:solidFill>
              </a:rPr>
              <a:t>/ </a:t>
            </a:r>
            <a:r>
              <a:rPr lang="ko-KR" altLang="en-US" sz="1050" dirty="0">
                <a:solidFill>
                  <a:srgbClr val="FF0000"/>
                </a:solidFill>
              </a:rPr>
              <a:t>통일 성 </a:t>
            </a:r>
            <a:r>
              <a:rPr lang="ko-KR" altLang="en-US" sz="1050" dirty="0" smtClean="0">
                <a:solidFill>
                  <a:srgbClr val="FF0000"/>
                </a:solidFill>
              </a:rPr>
              <a:t>위함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>
                <a:solidFill>
                  <a:srgbClr val="FF0000"/>
                </a:solidFill>
              </a:rPr>
              <a:t>▼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미러볼</a:t>
            </a:r>
            <a:r>
              <a:rPr lang="ko-KR" altLang="en-US" sz="1050" dirty="0" smtClean="0">
                <a:solidFill>
                  <a:srgbClr val="FF0000"/>
                </a:solidFill>
              </a:rPr>
              <a:t> 영상 참고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7336" y="88999"/>
            <a:ext cx="1303562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인트로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영상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디테일 콘티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1027" idx="3"/>
          </p:cNvCxnSpPr>
          <p:nvPr/>
        </p:nvCxnSpPr>
        <p:spPr>
          <a:xfrm flipV="1">
            <a:off x="1193429" y="1112776"/>
            <a:ext cx="2210171" cy="70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7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"/>
          <a:stretch/>
        </p:blipFill>
        <p:spPr bwMode="auto">
          <a:xfrm>
            <a:off x="1748173" y="2236029"/>
            <a:ext cx="3896486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807" t="11576" r="62548" b="47010"/>
          <a:stretch/>
        </p:blipFill>
        <p:spPr>
          <a:xfrm>
            <a:off x="1748173" y="4546809"/>
            <a:ext cx="3820612" cy="200639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1" t="24169" r="37507" b="28981"/>
          <a:stretch/>
        </p:blipFill>
        <p:spPr bwMode="auto">
          <a:xfrm>
            <a:off x="452967" y="855133"/>
            <a:ext cx="740462" cy="6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73" y="0"/>
            <a:ext cx="3819600" cy="208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127336" y="88999"/>
            <a:ext cx="223330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인트로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영상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디테일 콘티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추가설명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1027" idx="3"/>
          </p:cNvCxnSpPr>
          <p:nvPr/>
        </p:nvCxnSpPr>
        <p:spPr>
          <a:xfrm flipV="1">
            <a:off x="1193429" y="1112776"/>
            <a:ext cx="2210171" cy="70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14135" r="6979" b="14135"/>
          <a:stretch/>
        </p:blipFill>
        <p:spPr bwMode="auto">
          <a:xfrm>
            <a:off x="10070903" y="15359"/>
            <a:ext cx="1753988" cy="97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877765" y="2349141"/>
            <a:ext cx="36359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-    </a:t>
            </a:r>
            <a:r>
              <a:rPr lang="ko-KR" altLang="en-US" sz="1600" dirty="0" smtClean="0"/>
              <a:t>공간감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큐브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역광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반짝임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공기중에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블루시</a:t>
            </a:r>
            <a:r>
              <a:rPr lang="ko-KR" altLang="en-US" sz="1600" dirty="0" smtClean="0"/>
              <a:t> 컬러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빛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블루</a:t>
            </a:r>
            <a:r>
              <a:rPr lang="en-US" altLang="ko-KR" sz="1600" dirty="0" smtClean="0"/>
              <a:t>7 : </a:t>
            </a:r>
            <a:r>
              <a:rPr lang="ko-KR" altLang="en-US" sz="1600" dirty="0" err="1" smtClean="0"/>
              <a:t>엠버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 컬러 </a:t>
            </a:r>
            <a:r>
              <a:rPr lang="ko-KR" altLang="en-US" sz="1600" dirty="0" err="1" smtClean="0"/>
              <a:t>한공간에</a:t>
            </a:r>
            <a:r>
              <a:rPr lang="ko-KR" altLang="en-US" sz="1600" dirty="0" smtClean="0"/>
              <a:t> 보여짐</a:t>
            </a:r>
            <a:endParaRPr lang="ko-KR" altLang="en-US" sz="1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7" t="20000" r="30640" b="33651"/>
          <a:stretch/>
        </p:blipFill>
        <p:spPr bwMode="auto">
          <a:xfrm>
            <a:off x="9049704" y="5484797"/>
            <a:ext cx="2660816" cy="124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04" y="4472409"/>
            <a:ext cx="2531739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5877765" y="5377701"/>
            <a:ext cx="30668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-  </a:t>
            </a:r>
            <a:r>
              <a:rPr lang="ko-KR" altLang="en-US" sz="1600" dirty="0" err="1" smtClean="0"/>
              <a:t>더스트</a:t>
            </a:r>
            <a:r>
              <a:rPr lang="en-US" altLang="ko-KR" sz="1600" dirty="0" smtClean="0"/>
              <a:t> (</a:t>
            </a:r>
            <a:r>
              <a:rPr lang="ko-KR" altLang="en-US" sz="1600" dirty="0" smtClean="0"/>
              <a:t>공중부양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공간감 유지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바닦</a:t>
            </a:r>
            <a:r>
              <a:rPr lang="ko-KR" altLang="en-US" sz="1600" dirty="0" smtClean="0"/>
              <a:t> 비침 컬러 표현</a:t>
            </a:r>
            <a:endParaRPr lang="en-US" altLang="ko-KR" sz="1600" dirty="0"/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※ </a:t>
            </a:r>
            <a:r>
              <a:rPr lang="ko-KR" altLang="en-US" sz="1600" dirty="0" smtClean="0">
                <a:solidFill>
                  <a:srgbClr val="FF0000"/>
                </a:solidFill>
              </a:rPr>
              <a:t>수동주행 하단 동일적용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049704" y="5192409"/>
            <a:ext cx="28135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/>
              <a:t>https://www.pinterest.co.kr/pin/573927546265876720/?nic=1</a:t>
            </a:r>
            <a:endParaRPr lang="ko-KR" altLang="en-US" sz="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743841" y="163032"/>
            <a:ext cx="3210974" cy="696196"/>
            <a:chOff x="5743840" y="163032"/>
            <a:chExt cx="3907649" cy="847248"/>
          </a:xfrm>
        </p:grpSpPr>
        <p:sp>
          <p:nvSpPr>
            <p:cNvPr id="33" name="직사각형 32"/>
            <p:cNvSpPr/>
            <p:nvPr/>
          </p:nvSpPr>
          <p:spPr>
            <a:xfrm>
              <a:off x="5791137" y="373539"/>
              <a:ext cx="1756291" cy="636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hlinkClick r:id="rId9"/>
                </a:rPr>
                <a:t>https://</a:t>
              </a:r>
              <a:r>
                <a:rPr lang="en-US" altLang="ko-KR" sz="700" dirty="0" smtClean="0">
                  <a:hlinkClick r:id="rId9"/>
                </a:rPr>
                <a:t>www.youtube.com/watch?v=IzpmRkjFLLE&amp;list=PL-QpqdtSsD2gKk79KD0oiRtqaU1Lcw_tm&amp;index=1</a:t>
              </a:r>
              <a:r>
                <a:rPr lang="en-US" altLang="ko-KR" sz="700" dirty="0" smtClean="0"/>
                <a:t> </a:t>
              </a:r>
              <a:endParaRPr lang="ko-KR" altLang="en-US" sz="7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43840" y="163032"/>
              <a:ext cx="1451787" cy="2434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/>
                <a:t> </a:t>
              </a:r>
              <a:r>
                <a:rPr lang="ko-KR" altLang="en-US" sz="700" dirty="0" smtClean="0"/>
                <a:t>참고</a:t>
              </a:r>
              <a:r>
                <a:rPr lang="en-US" altLang="ko-KR" sz="700" dirty="0" smtClean="0"/>
                <a:t>) </a:t>
              </a:r>
              <a:r>
                <a:rPr lang="ko-KR" altLang="en-US" sz="700" dirty="0" err="1" smtClean="0"/>
                <a:t>블레이드</a:t>
              </a:r>
              <a:r>
                <a:rPr lang="ko-KR" altLang="en-US" sz="700" dirty="0" smtClean="0"/>
                <a:t> </a:t>
              </a:r>
              <a:r>
                <a:rPr lang="ko-KR" altLang="en-US" sz="700" dirty="0"/>
                <a:t>러너 </a:t>
              </a:r>
              <a:r>
                <a:rPr lang="en-US" altLang="ko-KR" sz="700" dirty="0"/>
                <a:t>2049</a:t>
              </a:r>
              <a:endParaRPr lang="ko-KR" altLang="en-US" sz="7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752183" y="373539"/>
              <a:ext cx="1899306" cy="374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hlinkClick r:id="rId10"/>
                </a:rPr>
                <a:t>https://</a:t>
              </a:r>
              <a:r>
                <a:rPr lang="en-US" altLang="ko-KR" sz="700" dirty="0" smtClean="0">
                  <a:hlinkClick r:id="rId10"/>
                </a:rPr>
                <a:t>www.youtube.com/watch?v=dtHgyxcKkcQ</a:t>
              </a:r>
              <a:r>
                <a:rPr lang="en-US" altLang="ko-KR" sz="700" dirty="0" smtClean="0"/>
                <a:t> </a:t>
              </a:r>
              <a:endParaRPr lang="ko-KR" altLang="en-US" sz="70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704886" y="163032"/>
              <a:ext cx="921168" cy="2434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/>
                <a:t>  참고</a:t>
              </a:r>
              <a:r>
                <a:rPr lang="en-US" altLang="ko-KR" sz="700" dirty="0"/>
                <a:t>) Oblivion</a:t>
              </a:r>
            </a:p>
          </p:txBody>
        </p:sp>
      </p:grpSp>
      <p:sp>
        <p:nvSpPr>
          <p:cNvPr id="2" name="타원 1"/>
          <p:cNvSpPr/>
          <p:nvPr/>
        </p:nvSpPr>
        <p:spPr>
          <a:xfrm>
            <a:off x="2091110" y="5915025"/>
            <a:ext cx="3133725" cy="638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8813249" y="4816684"/>
            <a:ext cx="3133725" cy="447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8813249" y="6237312"/>
            <a:ext cx="3133725" cy="447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5877765" y="1389202"/>
            <a:ext cx="1333328" cy="696046"/>
            <a:chOff x="5811311" y="178100"/>
            <a:chExt cx="3448033" cy="1800000"/>
          </a:xfrm>
        </p:grpSpPr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311" y="178100"/>
              <a:ext cx="1674247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288" y="178100"/>
              <a:ext cx="1678056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10026327" y="994271"/>
            <a:ext cx="1798564" cy="2971129"/>
            <a:chOff x="9688194" y="994271"/>
            <a:chExt cx="2517396" cy="415860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8" t="23941" r="28472" b="34096"/>
            <a:stretch/>
          </p:blipFill>
          <p:spPr bwMode="auto">
            <a:xfrm>
              <a:off x="9719182" y="994271"/>
              <a:ext cx="2472819" cy="983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6" t="21427" r="28898" b="34217"/>
            <a:stretch/>
          </p:blipFill>
          <p:spPr bwMode="auto">
            <a:xfrm>
              <a:off x="9732771" y="1998099"/>
              <a:ext cx="2472819" cy="1049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9" t="21429" r="28236" b="33333"/>
            <a:stretch/>
          </p:blipFill>
          <p:spPr bwMode="auto">
            <a:xfrm>
              <a:off x="9688194" y="4084636"/>
              <a:ext cx="2503807" cy="1068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771" y="2970561"/>
              <a:ext cx="2459230" cy="1038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cxnSp>
        <p:nvCxnSpPr>
          <p:cNvPr id="7" name="직선 화살표 연결선 6"/>
          <p:cNvCxnSpPr/>
          <p:nvPr/>
        </p:nvCxnSpPr>
        <p:spPr>
          <a:xfrm flipH="1">
            <a:off x="9651489" y="4948846"/>
            <a:ext cx="525152" cy="119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10557641" y="4939031"/>
            <a:ext cx="591713" cy="1988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9651489" y="6381328"/>
            <a:ext cx="525152" cy="119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10557641" y="6371513"/>
            <a:ext cx="591713" cy="1988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 flipV="1">
            <a:off x="3236169" y="4521735"/>
            <a:ext cx="843608" cy="1717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 flipV="1">
            <a:off x="9912424" y="5517232"/>
            <a:ext cx="843608" cy="1717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endCxn id="47" idx="2"/>
          </p:cNvCxnSpPr>
          <p:nvPr/>
        </p:nvCxnSpPr>
        <p:spPr>
          <a:xfrm>
            <a:off x="4079777" y="4607634"/>
            <a:ext cx="5832647" cy="99549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993066" y="4600996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광</a:t>
            </a:r>
            <a:r>
              <a:rPr lang="ko-KR" altLang="en-US" sz="1050" dirty="0">
                <a:solidFill>
                  <a:srgbClr val="FF0000"/>
                </a:solidFill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45628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육각형 63"/>
          <p:cNvSpPr/>
          <p:nvPr/>
        </p:nvSpPr>
        <p:spPr>
          <a:xfrm rot="5400000">
            <a:off x="457684" y="5357279"/>
            <a:ext cx="546122" cy="470795"/>
          </a:xfrm>
          <a:prstGeom prst="hexagon">
            <a:avLst>
              <a:gd name="adj" fmla="val 33093"/>
              <a:gd name="vf" fmla="val 11547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육각형 64"/>
          <p:cNvSpPr/>
          <p:nvPr/>
        </p:nvSpPr>
        <p:spPr>
          <a:xfrm rot="5400000">
            <a:off x="457684" y="6159437"/>
            <a:ext cx="546122" cy="470795"/>
          </a:xfrm>
          <a:prstGeom prst="hexagon">
            <a:avLst>
              <a:gd name="adj" fmla="val 33093"/>
              <a:gd name="vf" fmla="val 11547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/>
          <p:cNvSpPr/>
          <p:nvPr/>
        </p:nvSpPr>
        <p:spPr>
          <a:xfrm rot="5400000">
            <a:off x="457684" y="4524223"/>
            <a:ext cx="546122" cy="470795"/>
          </a:xfrm>
          <a:prstGeom prst="hexagon">
            <a:avLst>
              <a:gd name="adj" fmla="val 33093"/>
              <a:gd name="vf" fmla="val 115470"/>
            </a:avLst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2"/>
          </p:cNvPr>
          <p:cNvSpPr/>
          <p:nvPr/>
        </p:nvSpPr>
        <p:spPr>
          <a:xfrm>
            <a:off x="2258907" y="1697193"/>
            <a:ext cx="21250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https://vimeo.com/196706967</a:t>
            </a:r>
            <a:endParaRPr lang="ko-KR" altLang="en-US" sz="1200" dirty="0"/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2258907" y="1951890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0:07~0:12</a:t>
            </a:r>
            <a:endParaRPr lang="ko-KR" altLang="en-US" sz="1200" dirty="0"/>
          </a:p>
        </p:txBody>
      </p:sp>
      <p:sp>
        <p:nvSpPr>
          <p:cNvPr id="5" name="직사각형 4">
            <a:hlinkClick r:id="rId2"/>
          </p:cNvPr>
          <p:cNvSpPr/>
          <p:nvPr/>
        </p:nvSpPr>
        <p:spPr>
          <a:xfrm>
            <a:off x="7195504" y="1257106"/>
            <a:ext cx="3686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Text </a:t>
            </a:r>
            <a:r>
              <a:rPr lang="ko-KR" altLang="en-US" sz="1200" dirty="0" smtClean="0"/>
              <a:t>모션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ai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발화 시 </a:t>
            </a:r>
            <a:r>
              <a:rPr lang="en-US" altLang="ko-KR" sz="1200" dirty="0" smtClean="0"/>
              <a:t>TEXT) _ </a:t>
            </a:r>
            <a:r>
              <a:rPr lang="ko-KR" altLang="en-US" sz="1200" dirty="0" err="1" smtClean="0"/>
              <a:t>큐브</a:t>
            </a:r>
            <a:r>
              <a:rPr lang="ko-KR" altLang="en-US" sz="1200" dirty="0" smtClean="0"/>
              <a:t> 이용한 돋보기 효과</a:t>
            </a:r>
            <a:endParaRPr lang="en-US" altLang="ko-KR" sz="12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23221" y="2052109"/>
            <a:ext cx="340337" cy="34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547384">
            <a:off x="1123221" y="3197570"/>
            <a:ext cx="340337" cy="34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293389" y="2605670"/>
            <a:ext cx="0" cy="282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293389" y="3851592"/>
            <a:ext cx="0" cy="282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으로 구부러진 화살표 19"/>
          <p:cNvSpPr/>
          <p:nvPr/>
        </p:nvSpPr>
        <p:spPr>
          <a:xfrm>
            <a:off x="1570008" y="3055563"/>
            <a:ext cx="375549" cy="6243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왼쪽으로 구부러진 화살표 20"/>
          <p:cNvSpPr/>
          <p:nvPr/>
        </p:nvSpPr>
        <p:spPr>
          <a:xfrm rot="10800000">
            <a:off x="690586" y="3020387"/>
            <a:ext cx="375549" cy="6243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hlinkClick r:id="rId2"/>
          </p:cNvPr>
          <p:cNvSpPr/>
          <p:nvPr/>
        </p:nvSpPr>
        <p:spPr>
          <a:xfrm>
            <a:off x="514971" y="1615434"/>
            <a:ext cx="1556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큐브</a:t>
            </a:r>
            <a:r>
              <a:rPr lang="ko-KR" altLang="en-US" sz="1200" dirty="0" smtClean="0"/>
              <a:t> 메뉴 생성 구조</a:t>
            </a:r>
            <a:endParaRPr lang="ko-KR" altLang="en-US" sz="1200" dirty="0"/>
          </a:p>
        </p:txBody>
      </p:sp>
      <p:sp>
        <p:nvSpPr>
          <p:cNvPr id="25" name="직사각형 24">
            <a:hlinkClick r:id="rId2"/>
          </p:cNvPr>
          <p:cNvSpPr/>
          <p:nvPr/>
        </p:nvSpPr>
        <p:spPr>
          <a:xfrm>
            <a:off x="1293389" y="3692096"/>
            <a:ext cx="270619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원심력 이용해 </a:t>
            </a:r>
            <a:endParaRPr lang="en-US" altLang="ko-KR" sz="1050" dirty="0" smtClean="0"/>
          </a:p>
          <a:p>
            <a:r>
              <a:rPr lang="ko-KR" altLang="en-US" sz="1050" dirty="0" smtClean="0"/>
              <a:t>겉에 </a:t>
            </a:r>
            <a:r>
              <a:rPr lang="ko-KR" altLang="en-US" sz="1050" dirty="0" err="1" smtClean="0"/>
              <a:t>큐브를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분리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흩뿌리며</a:t>
            </a:r>
            <a:r>
              <a:rPr lang="en-US" altLang="ko-KR" sz="1050" dirty="0" smtClean="0"/>
              <a:t>),</a:t>
            </a:r>
            <a:r>
              <a:rPr lang="ko-KR" altLang="en-US" sz="1050" dirty="0" smtClean="0"/>
              <a:t> 털어내는 느낌</a:t>
            </a:r>
            <a:endParaRPr lang="ko-KR" altLang="en-US" sz="1050" dirty="0"/>
          </a:p>
        </p:txBody>
      </p:sp>
      <p:sp>
        <p:nvSpPr>
          <p:cNvPr id="26" name="직사각형 25"/>
          <p:cNvSpPr/>
          <p:nvPr/>
        </p:nvSpPr>
        <p:spPr>
          <a:xfrm>
            <a:off x="1216459" y="2145347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6459" y="3290807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1" t="27020"/>
          <a:stretch/>
        </p:blipFill>
        <p:spPr bwMode="auto">
          <a:xfrm>
            <a:off x="7498008" y="1699349"/>
            <a:ext cx="3603922" cy="9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>
            <a:hlinkClick r:id="rId2"/>
          </p:cNvPr>
          <p:cNvSpPr/>
          <p:nvPr/>
        </p:nvSpPr>
        <p:spPr>
          <a:xfrm>
            <a:off x="10285681" y="1002668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1:10~1:14</a:t>
            </a:r>
            <a:endParaRPr lang="ko-KR" altLang="en-US" sz="1200" dirty="0"/>
          </a:p>
        </p:txBody>
      </p:sp>
      <p:sp>
        <p:nvSpPr>
          <p:cNvPr id="33" name="직사각형 32">
            <a:hlinkClick r:id="rId2"/>
          </p:cNvPr>
          <p:cNvSpPr/>
          <p:nvPr/>
        </p:nvSpPr>
        <p:spPr>
          <a:xfrm>
            <a:off x="9141186" y="785831"/>
            <a:ext cx="21250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https://vimeo.com/196706967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2450541" y="2593898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▲참고할 부분이 굉장히 많은 영상입니다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빛 효과</a:t>
            </a:r>
            <a:r>
              <a:rPr lang="en-US" altLang="ko-KR" sz="1200" dirty="0" smtClean="0">
                <a:solidFill>
                  <a:srgbClr val="FF0000"/>
                </a:solidFill>
              </a:rPr>
              <a:t>/ </a:t>
            </a:r>
            <a:r>
              <a:rPr lang="ko-KR" altLang="en-US" sz="1200" dirty="0" smtClean="0">
                <a:solidFill>
                  <a:srgbClr val="FF0000"/>
                </a:solidFill>
              </a:rPr>
              <a:t>그림자 효과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눈여겨</a:t>
            </a:r>
            <a:r>
              <a:rPr lang="ko-KR" altLang="en-US" sz="1200" dirty="0" smtClean="0">
                <a:solidFill>
                  <a:srgbClr val="FF0000"/>
                </a:solidFill>
              </a:rPr>
              <a:t> 봐주세요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hlinkClick r:id="rId2"/>
          </p:cNvPr>
          <p:cNvSpPr/>
          <p:nvPr/>
        </p:nvSpPr>
        <p:spPr>
          <a:xfrm>
            <a:off x="719055" y="15959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모비스 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아이디어</a:t>
            </a:r>
            <a:endParaRPr lang="en-US" altLang="ko-KR" sz="1200" dirty="0"/>
          </a:p>
          <a:p>
            <a:r>
              <a:rPr lang="ko-KR" altLang="en-US" sz="1200" dirty="0" smtClean="0"/>
              <a:t>다양한 방향으로 아이디어 제안주세요</a:t>
            </a:r>
            <a:endParaRPr lang="en-US" altLang="ko-KR" sz="1200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7730839" y="800831"/>
            <a:ext cx="340337" cy="340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824077" y="894069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48" name="직선 화살표 연결선 2047"/>
          <p:cNvCxnSpPr/>
          <p:nvPr/>
        </p:nvCxnSpPr>
        <p:spPr>
          <a:xfrm>
            <a:off x="8115300" y="970999"/>
            <a:ext cx="592667" cy="200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819720" y="1141168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2"/>
          </p:cNvPr>
          <p:cNvSpPr/>
          <p:nvPr/>
        </p:nvSpPr>
        <p:spPr>
          <a:xfrm>
            <a:off x="7860043" y="537180"/>
            <a:ext cx="1178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심만 분리되어</a:t>
            </a:r>
            <a:endParaRPr lang="en-US" altLang="ko-KR" sz="12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34" y="4470236"/>
            <a:ext cx="2516238" cy="116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 rot="5400000">
            <a:off x="1855014" y="5559175"/>
            <a:ext cx="153861" cy="153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2"/>
          </p:cNvPr>
          <p:cNvSpPr/>
          <p:nvPr/>
        </p:nvSpPr>
        <p:spPr>
          <a:xfrm>
            <a:off x="2876134" y="5636106"/>
            <a:ext cx="15616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Text or icon</a:t>
            </a:r>
            <a:r>
              <a:rPr lang="ko-KR" altLang="en-US" sz="1050" dirty="0" smtClean="0"/>
              <a:t>의 비침 유지</a:t>
            </a:r>
            <a:endParaRPr lang="ko-KR" altLang="en-US" sz="1050" dirty="0"/>
          </a:p>
        </p:txBody>
      </p:sp>
      <p:sp>
        <p:nvSpPr>
          <p:cNvPr id="48" name="직사각형 47">
            <a:hlinkClick r:id="rId2"/>
          </p:cNvPr>
          <p:cNvSpPr/>
          <p:nvPr/>
        </p:nvSpPr>
        <p:spPr>
          <a:xfrm>
            <a:off x="6125980" y="909231"/>
            <a:ext cx="1069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00B0F0"/>
                </a:solidFill>
              </a:rPr>
              <a:t>큐브</a:t>
            </a:r>
            <a:r>
              <a:rPr lang="ko-KR" altLang="en-US" sz="1200" dirty="0" smtClean="0">
                <a:solidFill>
                  <a:srgbClr val="00B0F0"/>
                </a:solidFill>
              </a:rPr>
              <a:t> 발화</a:t>
            </a:r>
            <a:r>
              <a:rPr lang="en-US" altLang="ko-KR" sz="1200" dirty="0" smtClean="0">
                <a:solidFill>
                  <a:srgbClr val="00B0F0"/>
                </a:solidFill>
              </a:rPr>
              <a:t>_01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cxnSp>
        <p:nvCxnSpPr>
          <p:cNvPr id="2052" name="직선 연결선 2051"/>
          <p:cNvCxnSpPr/>
          <p:nvPr/>
        </p:nvCxnSpPr>
        <p:spPr>
          <a:xfrm>
            <a:off x="5592233" y="0"/>
            <a:ext cx="0" cy="692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rcRect l="15329" t="29542" r="66025" b="36844"/>
          <a:stretch/>
        </p:blipFill>
        <p:spPr>
          <a:xfrm>
            <a:off x="7776633" y="3150138"/>
            <a:ext cx="3179013" cy="1790923"/>
          </a:xfrm>
          <a:prstGeom prst="rect">
            <a:avLst/>
          </a:prstGeom>
        </p:spPr>
      </p:pic>
      <p:sp>
        <p:nvSpPr>
          <p:cNvPr id="52" name="직사각형 51">
            <a:hlinkClick r:id="rId2"/>
          </p:cNvPr>
          <p:cNvSpPr/>
          <p:nvPr/>
        </p:nvSpPr>
        <p:spPr>
          <a:xfrm>
            <a:off x="6125980" y="3150138"/>
            <a:ext cx="11785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00B0F0"/>
                </a:solidFill>
              </a:rPr>
              <a:t>큐브</a:t>
            </a:r>
            <a:r>
              <a:rPr lang="ko-KR" altLang="en-US" sz="1200" dirty="0" smtClean="0">
                <a:solidFill>
                  <a:srgbClr val="00B0F0"/>
                </a:solidFill>
              </a:rPr>
              <a:t> 발화</a:t>
            </a:r>
            <a:r>
              <a:rPr lang="en-US" altLang="ko-KR" sz="1200" dirty="0" smtClean="0">
                <a:solidFill>
                  <a:srgbClr val="00B0F0"/>
                </a:solidFill>
              </a:rPr>
              <a:t>_02</a:t>
            </a:r>
          </a:p>
          <a:p>
            <a:r>
              <a:rPr lang="ko-KR" altLang="en-US" sz="1200" dirty="0" smtClean="0"/>
              <a:t>빛 내며 발화</a:t>
            </a:r>
            <a:endParaRPr lang="en-US" altLang="ko-KR" sz="1200" dirty="0" smtClean="0"/>
          </a:p>
          <a:p>
            <a:r>
              <a:rPr lang="ko-KR" altLang="en-US" sz="1200" dirty="0" smtClean="0"/>
              <a:t>빛 밝아지고</a:t>
            </a:r>
            <a:r>
              <a:rPr lang="en-US" altLang="ko-KR" sz="1200" dirty="0" smtClean="0"/>
              <a:t>, </a:t>
            </a:r>
          </a:p>
          <a:p>
            <a:r>
              <a:rPr lang="ko-KR" altLang="en-US" sz="1200" dirty="0" smtClean="0"/>
              <a:t>어두워지고</a:t>
            </a:r>
            <a:r>
              <a:rPr lang="en-US" altLang="ko-KR" sz="1200" dirty="0" smtClean="0"/>
              <a:t>…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통해 발화 표현</a:t>
            </a:r>
            <a:endParaRPr lang="ko-KR" altLang="en-US" sz="1200" dirty="0"/>
          </a:p>
        </p:txBody>
      </p:sp>
      <p:sp>
        <p:nvSpPr>
          <p:cNvPr id="53" name="직사각형 52">
            <a:hlinkClick r:id="rId2"/>
          </p:cNvPr>
          <p:cNvSpPr/>
          <p:nvPr/>
        </p:nvSpPr>
        <p:spPr>
          <a:xfrm>
            <a:off x="6125980" y="5154582"/>
            <a:ext cx="61815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00B0F0"/>
                </a:solidFill>
              </a:rPr>
              <a:t>큐브</a:t>
            </a:r>
            <a:r>
              <a:rPr lang="ko-KR" altLang="en-US" sz="1200" dirty="0" smtClean="0">
                <a:solidFill>
                  <a:srgbClr val="00B0F0"/>
                </a:solidFill>
              </a:rPr>
              <a:t> 발화</a:t>
            </a:r>
            <a:r>
              <a:rPr lang="en-US" altLang="ko-KR" sz="1200" dirty="0" smtClean="0">
                <a:solidFill>
                  <a:srgbClr val="00B0F0"/>
                </a:solidFill>
              </a:rPr>
              <a:t>_03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겉 </a:t>
            </a:r>
            <a:r>
              <a:rPr lang="ko-KR" altLang="en-US" sz="1200" dirty="0" err="1" smtClean="0"/>
              <a:t>큐브</a:t>
            </a:r>
            <a:r>
              <a:rPr lang="ko-KR" altLang="en-US" sz="1200" dirty="0" smtClean="0"/>
              <a:t> 안에 발화 </a:t>
            </a:r>
            <a:r>
              <a:rPr lang="ko-KR" altLang="en-US" sz="1200" dirty="0" err="1" smtClean="0"/>
              <a:t>메타포</a:t>
            </a:r>
            <a:r>
              <a:rPr lang="ko-KR" altLang="en-US" sz="1200" dirty="0" smtClean="0"/>
              <a:t> 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겉 </a:t>
            </a:r>
            <a:r>
              <a:rPr lang="ko-KR" altLang="en-US" sz="1200" dirty="0" err="1" smtClean="0"/>
              <a:t>큐브판이</a:t>
            </a:r>
            <a:r>
              <a:rPr lang="ko-KR" altLang="en-US" sz="1200" dirty="0" smtClean="0"/>
              <a:t> 분리되며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웅웅하며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우퍼</a:t>
            </a:r>
            <a:r>
              <a:rPr lang="ko-KR" altLang="en-US" sz="1200" dirty="0" smtClean="0"/>
              <a:t> 역할</a:t>
            </a:r>
            <a:endParaRPr lang="ko-KR" altLang="en-US" sz="1200" dirty="0"/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2" b="3318"/>
          <a:stretch/>
        </p:blipFill>
        <p:spPr bwMode="auto">
          <a:xfrm>
            <a:off x="6291412" y="5451119"/>
            <a:ext cx="2665236" cy="95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347" y="5420387"/>
            <a:ext cx="1874583" cy="132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127336" y="88999"/>
            <a:ext cx="595035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메뉴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55976" y="88999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/>
              <a:t>발화</a:t>
            </a:r>
            <a:endParaRPr lang="ko-KR" altLang="en-US" sz="1600" dirty="0"/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07" y="5930200"/>
            <a:ext cx="2531739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8" t="57884" r="67005" b="15128"/>
          <a:stretch/>
        </p:blipFill>
        <p:spPr bwMode="auto">
          <a:xfrm>
            <a:off x="682071" y="4641066"/>
            <a:ext cx="568144" cy="58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9" t="11483" r="37025" b="61529"/>
          <a:stretch/>
        </p:blipFill>
        <p:spPr bwMode="auto">
          <a:xfrm>
            <a:off x="682071" y="5301208"/>
            <a:ext cx="568144" cy="58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8" t="10433" r="67005" b="57998"/>
          <a:stretch/>
        </p:blipFill>
        <p:spPr bwMode="auto">
          <a:xfrm>
            <a:off x="682071" y="5968330"/>
            <a:ext cx="568144" cy="68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직사각형 65">
            <a:hlinkClick r:id="rId2"/>
          </p:cNvPr>
          <p:cNvSpPr/>
          <p:nvPr/>
        </p:nvSpPr>
        <p:spPr>
          <a:xfrm>
            <a:off x="1554712" y="4809248"/>
            <a:ext cx="270619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원심력 이용해 </a:t>
            </a:r>
            <a:endParaRPr lang="en-US" altLang="ko-KR" sz="1050" dirty="0" smtClean="0"/>
          </a:p>
          <a:p>
            <a:r>
              <a:rPr lang="ko-KR" altLang="en-US" sz="1050" dirty="0" smtClean="0"/>
              <a:t>겉에 </a:t>
            </a:r>
            <a:r>
              <a:rPr lang="ko-KR" altLang="en-US" sz="1050" dirty="0" err="1" smtClean="0"/>
              <a:t>큐브를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분리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흩뿌리며</a:t>
            </a:r>
            <a:r>
              <a:rPr lang="en-US" altLang="ko-KR" sz="1050" dirty="0" smtClean="0"/>
              <a:t>),</a:t>
            </a:r>
            <a:r>
              <a:rPr lang="ko-KR" altLang="en-US" sz="1050" dirty="0" smtClean="0"/>
              <a:t> 털어내는 느낌</a:t>
            </a:r>
            <a:endParaRPr lang="ko-KR" altLang="en-US" sz="105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18325" y="5088413"/>
            <a:ext cx="334370" cy="1564693"/>
            <a:chOff x="1219234" y="5050313"/>
            <a:chExt cx="334370" cy="1564693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1219234" y="5050313"/>
              <a:ext cx="334370" cy="207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1219234" y="5733256"/>
              <a:ext cx="334370" cy="207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V="1">
              <a:off x="1219234" y="6407616"/>
              <a:ext cx="334370" cy="207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0" y="15959"/>
            <a:ext cx="5592233" cy="684204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663952" y="15960"/>
            <a:ext cx="6528048" cy="287264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710582" y="77514"/>
            <a:ext cx="1160895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발화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상세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4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U:\Project_ACDC\GUI\1018\ACDC_191017\02_Select_01_Defaul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70" y="3050463"/>
            <a:ext cx="4653189" cy="19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U:\Project_ACDC\GUI\1018\ACDC_191017\02_Select_01_Defaul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" y="3050463"/>
            <a:ext cx="4653189" cy="19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rcRect l="15329" t="29542" r="66025" b="43054"/>
          <a:stretch/>
        </p:blipFill>
        <p:spPr>
          <a:xfrm>
            <a:off x="1630419" y="2932082"/>
            <a:ext cx="1579222" cy="725310"/>
          </a:xfrm>
          <a:prstGeom prst="rect">
            <a:avLst/>
          </a:prstGeom>
        </p:spPr>
      </p:pic>
      <p:sp>
        <p:nvSpPr>
          <p:cNvPr id="12" name="다이아몬드 11"/>
          <p:cNvSpPr/>
          <p:nvPr/>
        </p:nvSpPr>
        <p:spPr>
          <a:xfrm>
            <a:off x="7460929" y="3137082"/>
            <a:ext cx="378670" cy="157655"/>
          </a:xfrm>
          <a:prstGeom prst="diamond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다이아몬드 54"/>
          <p:cNvSpPr/>
          <p:nvPr/>
        </p:nvSpPr>
        <p:spPr>
          <a:xfrm>
            <a:off x="7460929" y="3538371"/>
            <a:ext cx="378670" cy="157655"/>
          </a:xfrm>
          <a:prstGeom prst="diamond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328919" y="3138919"/>
            <a:ext cx="200018" cy="459917"/>
            <a:chOff x="8605305" y="3190175"/>
            <a:chExt cx="200018" cy="459917"/>
          </a:xfrm>
        </p:grpSpPr>
        <p:sp>
          <p:nvSpPr>
            <p:cNvPr id="13" name="평행 사변형 12"/>
            <p:cNvSpPr/>
            <p:nvPr/>
          </p:nvSpPr>
          <p:spPr>
            <a:xfrm rot="16032203">
              <a:off x="8525539" y="3370308"/>
              <a:ext cx="359612" cy="199956"/>
            </a:xfrm>
            <a:prstGeom prst="parallelogram">
              <a:avLst>
                <a:gd name="adj" fmla="val 49127"/>
              </a:avLst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평행 사변형 57"/>
            <p:cNvSpPr/>
            <p:nvPr/>
          </p:nvSpPr>
          <p:spPr>
            <a:xfrm rot="16032203" flipV="1">
              <a:off x="8493626" y="3301854"/>
              <a:ext cx="355380" cy="132022"/>
            </a:xfrm>
            <a:prstGeom prst="parallelogram">
              <a:avLst>
                <a:gd name="adj" fmla="val 49127"/>
              </a:avLst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27336" y="88999"/>
            <a:ext cx="1508746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인트로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후 발화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3517" y="2378236"/>
            <a:ext cx="3793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안</a:t>
            </a:r>
            <a:endParaRPr lang="en-US" altLang="ko-KR" sz="1600" b="1" dirty="0" smtClean="0"/>
          </a:p>
          <a:p>
            <a:pPr algn="ctr"/>
            <a:r>
              <a:rPr lang="ko-KR" altLang="en-US" sz="1600" dirty="0" smtClean="0"/>
              <a:t>역광 </a:t>
            </a:r>
            <a:r>
              <a:rPr lang="ko-KR" altLang="en-US" sz="1600" dirty="0" err="1" smtClean="0"/>
              <a:t>큐브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틈 사이로 </a:t>
            </a:r>
            <a:r>
              <a:rPr lang="ko-KR" altLang="en-US" sz="1600" dirty="0" smtClean="0"/>
              <a:t>빛 강하게 </a:t>
            </a:r>
            <a:r>
              <a:rPr lang="ko-KR" altLang="en-US" sz="1600" dirty="0" smtClean="0"/>
              <a:t>세어 나옴</a:t>
            </a:r>
            <a:endParaRPr lang="ko-KR" altLang="en-US" sz="1600" dirty="0"/>
          </a:p>
        </p:txBody>
      </p:sp>
      <p:sp>
        <p:nvSpPr>
          <p:cNvPr id="59" name="직사각형 58"/>
          <p:cNvSpPr/>
          <p:nvPr/>
        </p:nvSpPr>
        <p:spPr>
          <a:xfrm>
            <a:off x="5800238" y="2378236"/>
            <a:ext cx="3717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안</a:t>
            </a:r>
            <a:endParaRPr lang="en-US" altLang="ko-KR" sz="1600" b="1" dirty="0" smtClean="0"/>
          </a:p>
          <a:p>
            <a:pPr algn="ctr"/>
            <a:r>
              <a:rPr lang="ko-KR" altLang="en-US" sz="1600" dirty="0" err="1" smtClean="0"/>
              <a:t>큐브</a:t>
            </a:r>
            <a:r>
              <a:rPr lang="ko-KR" altLang="en-US" sz="1600" dirty="0" smtClean="0"/>
              <a:t> 벽 분리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말하는 리듬감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우퍼</a:t>
            </a:r>
            <a:r>
              <a:rPr lang="ko-KR" altLang="en-US" sz="1600" dirty="0" smtClean="0"/>
              <a:t> 효과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grpSp>
        <p:nvGrpSpPr>
          <p:cNvPr id="60" name="그룹 59"/>
          <p:cNvGrpSpPr/>
          <p:nvPr/>
        </p:nvGrpSpPr>
        <p:grpSpPr>
          <a:xfrm flipH="1">
            <a:off x="7788012" y="3138506"/>
            <a:ext cx="186862" cy="460330"/>
            <a:chOff x="8605297" y="3189762"/>
            <a:chExt cx="200026" cy="460330"/>
          </a:xfrm>
        </p:grpSpPr>
        <p:sp>
          <p:nvSpPr>
            <p:cNvPr id="61" name="평행 사변형 60"/>
            <p:cNvSpPr/>
            <p:nvPr/>
          </p:nvSpPr>
          <p:spPr>
            <a:xfrm rot="16032203">
              <a:off x="8525539" y="3370308"/>
              <a:ext cx="359612" cy="199956"/>
            </a:xfrm>
            <a:prstGeom prst="parallelogram">
              <a:avLst>
                <a:gd name="adj" fmla="val 49127"/>
              </a:avLst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평행 사변형 61"/>
            <p:cNvSpPr/>
            <p:nvPr/>
          </p:nvSpPr>
          <p:spPr>
            <a:xfrm rot="16032203" flipV="1">
              <a:off x="8500010" y="3295049"/>
              <a:ext cx="355380" cy="144805"/>
            </a:xfrm>
            <a:prstGeom prst="parallelogram">
              <a:avLst>
                <a:gd name="adj" fmla="val 49127"/>
              </a:avLst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 flipH="1">
            <a:off x="3305790" y="5619307"/>
            <a:ext cx="692859" cy="498463"/>
            <a:chOff x="4302231" y="5748748"/>
            <a:chExt cx="1315924" cy="969740"/>
          </a:xfrm>
        </p:grpSpPr>
        <p:grpSp>
          <p:nvGrpSpPr>
            <p:cNvPr id="66" name="그룹 65"/>
            <p:cNvGrpSpPr/>
            <p:nvPr/>
          </p:nvGrpSpPr>
          <p:grpSpPr>
            <a:xfrm>
              <a:off x="4669825" y="6212584"/>
              <a:ext cx="886784" cy="505904"/>
              <a:chOff x="4698337" y="4327039"/>
              <a:chExt cx="1367181" cy="779969"/>
            </a:xfrm>
          </p:grpSpPr>
          <p:cxnSp>
            <p:nvCxnSpPr>
              <p:cNvPr id="67" name="직선 연결선 66"/>
              <p:cNvCxnSpPr/>
              <p:nvPr/>
            </p:nvCxnSpPr>
            <p:spPr>
              <a:xfrm flipH="1" flipV="1">
                <a:off x="4698337" y="4327039"/>
                <a:ext cx="566725" cy="3087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flipH="1" flipV="1">
                <a:off x="5498795" y="4798245"/>
                <a:ext cx="566723" cy="3087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직선 연결선 69"/>
            <p:cNvCxnSpPr/>
            <p:nvPr/>
          </p:nvCxnSpPr>
          <p:spPr>
            <a:xfrm flipH="1" flipV="1">
              <a:off x="4302231" y="5748748"/>
              <a:ext cx="1315924" cy="7169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2" descr="U:\Project_ACDC\GUI\1018\ACDC_191017\05_Music_02_Selec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 t="8002" r="40453" b="74440"/>
          <a:stretch/>
        </p:blipFill>
        <p:spPr bwMode="auto">
          <a:xfrm>
            <a:off x="1917248" y="5511783"/>
            <a:ext cx="1087821" cy="8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2807" t="11576" r="62548" b="47010"/>
          <a:stretch/>
        </p:blipFill>
        <p:spPr>
          <a:xfrm>
            <a:off x="3103709" y="0"/>
            <a:ext cx="3820612" cy="2006391"/>
          </a:xfrm>
          <a:prstGeom prst="rect">
            <a:avLst/>
          </a:prstGeom>
        </p:spPr>
      </p:pic>
      <p:pic>
        <p:nvPicPr>
          <p:cNvPr id="63" name="Picture 2" descr="U:\Project_ACDC\GUI\1018\ACDC_191017\02_Select_01_Defaul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9" t="14490" r="47013" b="74114"/>
          <a:stretch/>
        </p:blipFill>
        <p:spPr bwMode="auto">
          <a:xfrm>
            <a:off x="1636082" y="5289324"/>
            <a:ext cx="661787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U:\Project_ACDC\GUI\1018\ACDC_191017\05_Music_02_Selec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 t="8002" r="40453" b="74440"/>
          <a:stretch/>
        </p:blipFill>
        <p:spPr bwMode="auto">
          <a:xfrm>
            <a:off x="7363325" y="5803567"/>
            <a:ext cx="1087821" cy="8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U:\Project_ACDC\GUI\1018\ACDC_191017\02_Select_01_Defaul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9" t="14490" r="47013" b="74114"/>
          <a:stretch/>
        </p:blipFill>
        <p:spPr bwMode="auto">
          <a:xfrm>
            <a:off x="6701538" y="5208326"/>
            <a:ext cx="661787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평행 사변형 17"/>
          <p:cNvSpPr/>
          <p:nvPr/>
        </p:nvSpPr>
        <p:spPr>
          <a:xfrm rot="5400000" flipH="1">
            <a:off x="7443150" y="4917436"/>
            <a:ext cx="482605" cy="670674"/>
          </a:xfrm>
          <a:prstGeom prst="parallelogram">
            <a:avLst>
              <a:gd name="adj" fmla="val 64377"/>
            </a:avLst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평행 사변형 74"/>
          <p:cNvSpPr/>
          <p:nvPr/>
        </p:nvSpPr>
        <p:spPr>
          <a:xfrm rot="5400000" flipH="1">
            <a:off x="7443150" y="5188722"/>
            <a:ext cx="482605" cy="670674"/>
          </a:xfrm>
          <a:prstGeom prst="parallelogram">
            <a:avLst>
              <a:gd name="adj" fmla="val 64377"/>
            </a:avLst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U:\Project_ACDC\GUI\1018\IMG_994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0" b="23174"/>
          <a:stretch/>
        </p:blipFill>
        <p:spPr bwMode="auto">
          <a:xfrm>
            <a:off x="10750545" y="3808351"/>
            <a:ext cx="1304229" cy="183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>
            <a:off x="7684453" y="5409759"/>
            <a:ext cx="0" cy="3258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370978" y="54711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O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7745440" y="5280808"/>
            <a:ext cx="290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X</a:t>
            </a:r>
            <a:endParaRPr lang="ko-KR" altLang="en-US" sz="1600" dirty="0"/>
          </a:p>
        </p:txBody>
      </p:sp>
      <p:cxnSp>
        <p:nvCxnSpPr>
          <p:cNvPr id="31" name="직선 화살표 연결선 30"/>
          <p:cNvCxnSpPr>
            <a:stCxn id="4" idx="2"/>
          </p:cNvCxnSpPr>
          <p:nvPr/>
        </p:nvCxnSpPr>
        <p:spPr>
          <a:xfrm flipH="1">
            <a:off x="3947155" y="2006391"/>
            <a:ext cx="1066860" cy="393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3531738" y="88999"/>
            <a:ext cx="3163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※ </a:t>
            </a:r>
            <a:r>
              <a:rPr lang="ko-KR" altLang="en-US" sz="1600" dirty="0" err="1" smtClean="0"/>
              <a:t>더스트</a:t>
            </a:r>
            <a:r>
              <a:rPr lang="en-US" altLang="ko-KR" sz="1600" dirty="0" smtClean="0"/>
              <a:t> (</a:t>
            </a:r>
            <a:r>
              <a:rPr lang="ko-KR" altLang="en-US" sz="1600" dirty="0" smtClean="0"/>
              <a:t>공중부양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공간감 유지</a:t>
            </a:r>
            <a:endParaRPr lang="en-US" altLang="ko-KR" sz="1600" dirty="0" smtClean="0"/>
          </a:p>
        </p:txBody>
      </p:sp>
      <p:sp>
        <p:nvSpPr>
          <p:cNvPr id="89" name="직사각형 88"/>
          <p:cNvSpPr/>
          <p:nvPr/>
        </p:nvSpPr>
        <p:spPr>
          <a:xfrm>
            <a:off x="9725290" y="5703324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dirty="0" smtClean="0"/>
              <a:t>VR </a:t>
            </a:r>
            <a:r>
              <a:rPr lang="ko-KR" altLang="en-US" sz="1200" dirty="0" smtClean="0"/>
              <a:t>게임 처럼</a:t>
            </a:r>
            <a:endParaRPr lang="en-US" altLang="ko-KR" sz="1200" dirty="0" smtClean="0"/>
          </a:p>
          <a:p>
            <a:pPr algn="r"/>
            <a:r>
              <a:rPr lang="ko-KR" altLang="en-US" sz="1200" dirty="0" smtClean="0"/>
              <a:t>사선 공간에 설명문구 </a:t>
            </a:r>
            <a:r>
              <a:rPr lang="en-US" altLang="ko-KR" sz="1200" dirty="0" smtClean="0"/>
              <a:t>(O X) </a:t>
            </a:r>
            <a:r>
              <a:rPr lang="ko-KR" altLang="en-US" sz="1200" dirty="0" smtClean="0"/>
              <a:t>표현</a:t>
            </a:r>
            <a:endParaRPr lang="en-US" altLang="ko-KR" sz="1200" dirty="0" smtClean="0"/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5014015" y="2006391"/>
            <a:ext cx="834335" cy="273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3" t="29808" r="54702" b="46660"/>
          <a:stretch/>
        </p:blipFill>
        <p:spPr bwMode="auto">
          <a:xfrm>
            <a:off x="10411286" y="1706404"/>
            <a:ext cx="1603447" cy="127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18034" r="50000" b="32078"/>
          <a:stretch/>
        </p:blipFill>
        <p:spPr bwMode="auto">
          <a:xfrm>
            <a:off x="10946136" y="1134903"/>
            <a:ext cx="533746" cy="5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10731491" y="2699161"/>
            <a:ext cx="1323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10"/>
              </a:rPr>
              <a:t>https://www.pinterest.co.kr/pin/423760646189231404/?</a:t>
            </a:r>
            <a:r>
              <a:rPr lang="en-US" altLang="ko-KR" sz="800" dirty="0" smtClean="0">
                <a:hlinkClick r:id="rId10"/>
              </a:rPr>
              <a:t>nic=1</a:t>
            </a:r>
            <a:r>
              <a:rPr lang="en-US" altLang="ko-KR" sz="800" dirty="0" smtClean="0"/>
              <a:t> </a:t>
            </a:r>
            <a:endParaRPr lang="en-US" altLang="ko-KR" sz="800" dirty="0" smtClean="0"/>
          </a:p>
        </p:txBody>
      </p:sp>
    </p:spTree>
    <p:extLst>
      <p:ext uri="{BB962C8B-B14F-4D97-AF65-F5344CB8AC3E}">
        <p14:creationId xmlns:p14="http://schemas.microsoft.com/office/powerpoint/2010/main" val="42429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:\Project_ACDC\GUI\1021\Layout_men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27336" y="88999"/>
            <a:ext cx="2074607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인트로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후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발화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시안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59300" y="5337336"/>
            <a:ext cx="277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레이아웃 테스트 필요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-  V- touch : </a:t>
            </a:r>
            <a:r>
              <a:rPr lang="ko-KR" altLang="en-US" sz="1600" dirty="0" smtClean="0"/>
              <a:t>오버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프레스 효과</a:t>
            </a:r>
            <a:endParaRPr lang="en-US" altLang="ko-KR" sz="1600" dirty="0" smtClean="0"/>
          </a:p>
        </p:txBody>
      </p:sp>
      <p:pic>
        <p:nvPicPr>
          <p:cNvPr id="43" name="Picture 2" descr="U:\Project_ACDC\GUI\1018\IMG_99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0" b="23174"/>
          <a:stretch/>
        </p:blipFill>
        <p:spPr bwMode="auto">
          <a:xfrm>
            <a:off x="10433045" y="4726963"/>
            <a:ext cx="1304229" cy="183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wrap="none" lIns="72000" tIns="0" rIns="72000" bIns="0"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</TotalTime>
  <Words>1259</Words>
  <Application>Microsoft Office PowerPoint</Application>
  <PresentationFormat>사용자 지정</PresentationFormat>
  <Paragraphs>350</Paragraphs>
  <Slides>24</Slides>
  <Notes>0</Notes>
  <HiddenSlides>1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26" baseType="lpstr">
      <vt:lpstr>Office Theme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백지혜</dc:creator>
  <cp:lastModifiedBy>AutoBVT</cp:lastModifiedBy>
  <cp:revision>56</cp:revision>
  <dcterms:created xsi:type="dcterms:W3CDTF">2019-10-14T23:37:59Z</dcterms:created>
  <dcterms:modified xsi:type="dcterms:W3CDTF">2019-10-22T03:41:59Z</dcterms:modified>
</cp:coreProperties>
</file>